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0" r:id="rId4"/>
  </p:sldMasterIdLst>
  <p:notesMasterIdLst>
    <p:notesMasterId r:id="rId20"/>
  </p:notesMasterIdLst>
  <p:sldIdLst>
    <p:sldId id="2147376184" r:id="rId5"/>
    <p:sldId id="2147376320" r:id="rId6"/>
    <p:sldId id="2147376362" r:id="rId7"/>
    <p:sldId id="271" r:id="rId8"/>
    <p:sldId id="2147376369" r:id="rId9"/>
    <p:sldId id="2147376351" r:id="rId10"/>
    <p:sldId id="407" r:id="rId11"/>
    <p:sldId id="2147376329" r:id="rId12"/>
    <p:sldId id="408" r:id="rId13"/>
    <p:sldId id="2147376342" r:id="rId14"/>
    <p:sldId id="2147376331" r:id="rId15"/>
    <p:sldId id="2147376315" r:id="rId16"/>
    <p:sldId id="2147376316" r:id="rId17"/>
    <p:sldId id="2147376303" r:id="rId18"/>
    <p:sldId id="269" r:id="rId19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54D9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79209" autoAdjust="0"/>
  </p:normalViewPr>
  <p:slideViewPr>
    <p:cSldViewPr showGuides="1">
      <p:cViewPr varScale="1">
        <p:scale>
          <a:sx n="122" d="100"/>
          <a:sy n="122" d="100"/>
        </p:scale>
        <p:origin x="114" y="252"/>
      </p:cViewPr>
      <p:guideLst>
        <p:guide orient="horz" pos="2160"/>
        <p:guide pos="3840"/>
        <p:guide pos="347"/>
        <p:guide pos="73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1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16" Type="http://schemas.openxmlformats.org/officeDocument/2006/relationships/slide" Target="slides/slide12.xml" /><Relationship Id="rId20" Type="http://schemas.openxmlformats.org/officeDocument/2006/relationships/notesMaster" Target="notesMasters/notes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9066" tIns="49534" rIns="99066" bIns="495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9066" tIns="49534" rIns="99066" bIns="49534" rtlCol="0"/>
          <a:lstStyle>
            <a:lvl1pPr algn="r">
              <a:defRPr sz="1300"/>
            </a:lvl1pPr>
          </a:lstStyle>
          <a:p>
            <a:fld id="{71E528A6-83A1-49D8-BEE4-EFCCEEC5260B}" type="datetimeFigureOut">
              <a:rPr kumimoji="1" lang="ja-JP" altLang="en-US" smtClean="0"/>
              <a:pPr/>
              <a:t>2025/2/25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4" rIns="99066" bIns="4953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9066" tIns="49534" rIns="99066" bIns="49534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9066" tIns="49534" rIns="99066" bIns="495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9066" tIns="49534" rIns="99066" bIns="49534" rtlCol="0" anchor="b"/>
          <a:lstStyle>
            <a:lvl1pPr algn="r">
              <a:defRPr sz="1300"/>
            </a:lvl1pPr>
          </a:lstStyle>
          <a:p>
            <a:fld id="{25BC1781-A903-41E2-A5B4-6E40440D748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39700" y="858838"/>
            <a:ext cx="7635875" cy="4295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9113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39700" y="858838"/>
            <a:ext cx="7635875" cy="4295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140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C1781-A903-41E2-A5B4-6E40440D748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16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39700" y="858838"/>
            <a:ext cx="7635875" cy="4295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20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39700" y="858838"/>
            <a:ext cx="7635875" cy="4295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8152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39700" y="858838"/>
            <a:ext cx="7634288" cy="4294187"/>
          </a:xfrm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スライド番号プレースホルダー 3"/>
          <p:cNvSpPr txBox="1"/>
          <p:nvPr/>
        </p:nvSpPr>
        <p:spPr>
          <a:xfrm>
            <a:off x="4167437" y="10877169"/>
            <a:ext cx="3188167" cy="5725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306" tIns="53654" rIns="107306" bIns="53654" anchor="b" anchorCtr="0" compatLnSpc="1">
            <a:noAutofit/>
          </a:bodyPr>
          <a:lstStyle/>
          <a:p>
            <a:pPr algn="r" defTabSz="107306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01B7D8-7655-48C2-8F97-80B0E427F5BB}" type="slidenum">
              <a:rPr sz="2000" kern="0">
                <a:solidFill>
                  <a:srgbClr val="000000"/>
                </a:solidFill>
                <a:latin typeface="Meiryo UI" panose="020B0604030504040204" pitchFamily="50" charset="-128"/>
              </a:rPr>
              <a:pPr algn="r" defTabSz="1073069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n-US" sz="1500" kern="0" dirty="0">
              <a:solidFill>
                <a:srgbClr val="000000"/>
              </a:solidFill>
              <a:latin typeface="Calibri"/>
              <a:ea typeface="ＭＳ Ｐゴシック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3079777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39700" y="858838"/>
            <a:ext cx="7637463" cy="4295775"/>
          </a:xfrm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 txBox="1"/>
          <p:nvPr/>
        </p:nvSpPr>
        <p:spPr>
          <a:xfrm>
            <a:off x="4168368" y="10880546"/>
            <a:ext cx="3188880" cy="5727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3464" tIns="51733" rIns="103464" bIns="51733" anchor="b" anchorCtr="0" compatLnSpc="1">
            <a:noAutofit/>
          </a:bodyPr>
          <a:lstStyle/>
          <a:p>
            <a:pPr algn="r" defTabSz="10346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01B7D8-7655-48C2-8F97-80B0E427F5BB}" type="slidenum">
              <a:rPr sz="1900" kern="0">
                <a:solidFill>
                  <a:srgbClr val="000000"/>
                </a:solidFill>
                <a:latin typeface="游ゴシック" panose="020F0502020204030204"/>
              </a:rPr>
              <a:pPr algn="r" defTabSz="1034642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n-US" sz="1500" kern="0">
              <a:solidFill>
                <a:srgbClr val="000000"/>
              </a:solidFill>
              <a:latin typeface="Calibri"/>
              <a:ea typeface="ＭＳ Ｐゴシック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2274714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39700" y="858838"/>
            <a:ext cx="7635875" cy="4295775"/>
          </a:xfrm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 txBox="1"/>
          <p:nvPr/>
        </p:nvSpPr>
        <p:spPr>
          <a:xfrm>
            <a:off x="4168368" y="10880545"/>
            <a:ext cx="3188880" cy="5727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7339" tIns="53670" rIns="107339" bIns="53670" anchor="b" anchorCtr="0" compatLnSpc="1">
            <a:noAutofit/>
          </a:bodyPr>
          <a:lstStyle/>
          <a:p>
            <a:pPr algn="r" defTabSz="10733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01B7D8-7655-48C2-8F97-80B0E427F5BB}" type="slidenum">
              <a:rPr sz="2000" kern="0">
                <a:solidFill>
                  <a:srgbClr val="000000"/>
                </a:solidFill>
                <a:latin typeface="游ゴシック" panose="020F0502020204030204"/>
              </a:rPr>
              <a:pPr algn="r" defTabSz="10733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US" sz="1500" kern="0">
              <a:solidFill>
                <a:srgbClr val="000000"/>
              </a:solidFill>
              <a:latin typeface="Calibri"/>
              <a:ea typeface="ＭＳ Ｐゴシック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197252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弊社では、市場の変化やトレンドに合わせた多彩なソリューションをご用意し、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今あるものを組み合わせて活用したうえで、令和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年から令和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年まで、現時点で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施設以上の課題解決のお手伝いをしてまいりました。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経営課題の解決から、日常業務における生産性向上に向けた取り組みまで、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幅広い領域においてお客さまの理想の実現に向け、選定導入から保守運用まで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ワンストップな伴走支援と、最適なソリューションでさらなる価値創造に努めます。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C1781-A903-41E2-A5B4-6E40440D748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17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2"/>
          <p:cNvSpPr/>
          <p:nvPr/>
        </p:nvSpPr>
        <p:spPr>
          <a:xfrm flipV="1">
            <a:off x="527051" y="6165854"/>
            <a:ext cx="1113790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172" cap="flat">
            <a:solidFill>
              <a:srgbClr val="A6A6A6"/>
            </a:solidFill>
            <a:prstDash val="solid"/>
            <a:round/>
          </a:ln>
        </p:spPr>
        <p:txBody>
          <a:bodyPr vert="horz" wrap="non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101010"/>
              </a:solidFill>
              <a:uFillTx/>
              <a:latin typeface="Segoe UI"/>
              <a:ea typeface="Meiryo UI"/>
            </a:endParaRPr>
          </a:p>
        </p:txBody>
      </p:sp>
      <p:sp>
        <p:nvSpPr>
          <p:cNvPr id="3" name="タイトル 1"/>
          <p:cNvSpPr txBox="1">
            <a:spLocks noGrp="1"/>
          </p:cNvSpPr>
          <p:nvPr>
            <p:ph type="ctrTitle"/>
          </p:nvPr>
        </p:nvSpPr>
        <p:spPr>
          <a:xfrm>
            <a:off x="527051" y="1268409"/>
            <a:ext cx="11137904" cy="1872554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ja-JP"/>
              <a:t>マスター タイトルの書式設定</a:t>
            </a:r>
            <a:endParaRPr lang="en-US"/>
          </a:p>
        </p:txBody>
      </p:sp>
      <p:sp>
        <p:nvSpPr>
          <p:cNvPr id="4" name="サブタイトル 2"/>
          <p:cNvSpPr txBox="1">
            <a:spLocks noGrp="1"/>
          </p:cNvSpPr>
          <p:nvPr>
            <p:ph type="subTitle" idx="1"/>
          </p:nvPr>
        </p:nvSpPr>
        <p:spPr>
          <a:xfrm>
            <a:off x="527051" y="3429000"/>
            <a:ext cx="11137894" cy="2209803"/>
          </a:xfrm>
        </p:spPr>
        <p:txBody>
          <a:bodyPr anchorCtr="1"/>
          <a:lstStyle>
            <a:lvl1pPr marL="0" indent="0" algn="ctr">
              <a:buNone/>
              <a:defRPr lang="en-US" sz="1600" b="0">
                <a:solidFill>
                  <a:srgbClr val="8A8A8A"/>
                </a:solidFill>
              </a:defRPr>
            </a:lvl1pPr>
            <a:lvl2pPr marL="0" lvl="0" indent="0" algn="ctr">
              <a:spcBef>
                <a:spcPts val="600"/>
              </a:spcBef>
              <a:buNone/>
              <a:defRPr sz="1600">
                <a:solidFill>
                  <a:srgbClr val="8A8A8A"/>
                </a:solidFill>
              </a:defRPr>
            </a:lvl2pPr>
          </a:lstStyle>
          <a:p>
            <a:pPr lvl="0"/>
            <a:endParaRPr lang="en-US"/>
          </a:p>
          <a:p>
            <a:pPr lvl="0"/>
            <a:r>
              <a:rPr lang="ja-JP"/>
              <a:t>所属部門</a:t>
            </a:r>
            <a:br>
              <a:rPr lang="en-US"/>
            </a:br>
            <a:r>
              <a:rPr lang="en-US"/>
              <a:t>2015/12/21</a:t>
            </a:r>
          </a:p>
        </p:txBody>
      </p:sp>
      <p:pic>
        <p:nvPicPr>
          <p:cNvPr id="6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"/>
            <a:ext cx="12191996" cy="2316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86A4A67-8D40-8278-9DB2-0B45209D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19" t="83813" r="38483" b="5710"/>
          <a:stretch/>
        </p:blipFill>
        <p:spPr>
          <a:xfrm>
            <a:off x="4645846" y="5373766"/>
            <a:ext cx="3024336" cy="79208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9759D0-E3A3-2400-D1AC-58F3EE0C55FF}"/>
              </a:ext>
            </a:extLst>
          </p:cNvPr>
          <p:cNvSpPr txBox="1"/>
          <p:nvPr userDrawn="1"/>
        </p:nvSpPr>
        <p:spPr>
          <a:xfrm>
            <a:off x="69370" y="6560105"/>
            <a:ext cx="322648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©</a:t>
            </a:r>
            <a:r>
              <a:rPr kumimoji="1" lang="en-US" altLang="ja-JP" sz="1200" b="0" spc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Canon System &amp; Support Inc</a:t>
            </a:r>
            <a:r>
              <a:rPr kumimoji="1" lang="ja-JP" altLang="en-US" sz="1200" b="0" spc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en-US" altLang="ja-JP" sz="1200" b="0" spc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2025</a:t>
            </a:r>
            <a:endParaRPr lang="ja-JP" sz="1200" b="0" i="0" u="none" strike="noStrike" kern="1200" cap="none" spc="0" baseline="0" dirty="0">
              <a:solidFill>
                <a:srgbClr val="101010"/>
              </a:solidFill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 UI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313311791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4368100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（記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430838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5136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>
          <a:xfrm>
            <a:off x="527051" y="836712"/>
            <a:ext cx="11137904" cy="5329141"/>
          </a:xfrm>
        </p:spPr>
        <p:txBody>
          <a:bodyPr anchorCtr="1"/>
          <a:lstStyle>
            <a:lvl1pPr algn="ctr">
              <a:defRPr sz="3200"/>
            </a:lvl1pPr>
          </a:lstStyle>
          <a:p>
            <a:pPr lvl="0"/>
            <a:r>
              <a:rPr lang="ja-JP"/>
              <a:t>マスター タイトルの書式設定</a:t>
            </a:r>
            <a:endParaRPr lang="en-US"/>
          </a:p>
        </p:txBody>
      </p:sp>
      <p:pic>
        <p:nvPicPr>
          <p:cNvPr id="3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"/>
            <a:ext cx="12191996" cy="2316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FA7C00-0984-C35E-56F8-626BFC2CDEC3}"/>
              </a:ext>
            </a:extLst>
          </p:cNvPr>
          <p:cNvSpPr txBox="1"/>
          <p:nvPr userDrawn="1"/>
        </p:nvSpPr>
        <p:spPr>
          <a:xfrm>
            <a:off x="69370" y="6560105"/>
            <a:ext cx="322648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©</a:t>
            </a:r>
            <a:r>
              <a:rPr kumimoji="1" lang="en-US" altLang="ja-JP" sz="1200" b="0" spc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Canon System &amp; Support Inc</a:t>
            </a:r>
            <a:r>
              <a:rPr kumimoji="1" lang="ja-JP" altLang="en-US" sz="1200" b="0" spc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en-US" altLang="ja-JP" sz="1200" b="0" spc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2025</a:t>
            </a:r>
            <a:endParaRPr lang="ja-JP" sz="1200" b="0" i="0" u="none" strike="noStrike" kern="1200" cap="none" spc="0" baseline="0" dirty="0">
              <a:solidFill>
                <a:srgbClr val="101010"/>
              </a:solidFill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 UI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143119274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（写真と文章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 8"/>
          <p:cNvSpPr txBox="1">
            <a:spLocks noGrp="1"/>
          </p:cNvSpPr>
          <p:nvPr>
            <p:ph type="pic" idx="4294967295"/>
          </p:nvPr>
        </p:nvSpPr>
        <p:spPr>
          <a:xfrm>
            <a:off x="0" y="1268409"/>
            <a:ext cx="6096003" cy="4897434"/>
          </a:xfrm>
          <a:solidFill>
            <a:srgbClr val="EDEDED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ja-JP"/>
              <a:t>図を追加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7133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37391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つのコンテンツ（見出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5"/>
          <p:cNvSpPr txBox="1">
            <a:spLocks noGrp="1"/>
          </p:cNvSpPr>
          <p:nvPr>
            <p:ph idx="2"/>
          </p:nvPr>
        </p:nvSpPr>
        <p:spPr>
          <a:xfrm>
            <a:off x="6384615" y="1988838"/>
            <a:ext cx="5280001" cy="41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ja-JP"/>
              <a:t>マスター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3" name="フッター プレースホルダ 7"/>
          <p:cNvSpPr txBox="1">
            <a:spLocks noGrp="1"/>
          </p:cNvSpPr>
          <p:nvPr>
            <p:ph type="ftr" sz="quarter" idx="9"/>
          </p:nvPr>
        </p:nvSpPr>
        <p:spPr>
          <a:xfrm>
            <a:off x="6096003" y="6525341"/>
            <a:ext cx="5088562" cy="2880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8260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45683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F50D31-56C2-AC90-5695-C89379ECC722}"/>
              </a:ext>
            </a:extLst>
          </p:cNvPr>
          <p:cNvSpPr txBox="1"/>
          <p:nvPr userDrawn="1"/>
        </p:nvSpPr>
        <p:spPr>
          <a:xfrm>
            <a:off x="69370" y="6597352"/>
            <a:ext cx="322648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©</a:t>
            </a:r>
            <a:r>
              <a:rPr kumimoji="1" lang="en-US" altLang="ja-JP" sz="1200" b="0" spc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Canon System &amp; Support Inc</a:t>
            </a:r>
            <a:r>
              <a:rPr kumimoji="1" lang="ja-JP" altLang="en-US" sz="1200" b="0" spc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en-US" altLang="ja-JP" sz="1200" b="0" spc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2025</a:t>
            </a:r>
            <a:endParaRPr lang="ja-JP" sz="1200" b="0" i="0" u="none" strike="noStrike" kern="1200" cap="none" spc="0" baseline="0" dirty="0">
              <a:solidFill>
                <a:srgbClr val="101010"/>
              </a:solidFill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 UI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190450175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58735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 txBox="1">
            <a:spLocks noGrp="1"/>
          </p:cNvSpPr>
          <p:nvPr>
            <p:ph type="title"/>
          </p:nvPr>
        </p:nvSpPr>
        <p:spPr>
          <a:xfrm>
            <a:off x="527051" y="115196"/>
            <a:ext cx="9407996" cy="561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ja-JP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 txBox="1">
            <a:spLocks noGrp="1"/>
          </p:cNvSpPr>
          <p:nvPr>
            <p:ph type="body" idx="1"/>
          </p:nvPr>
        </p:nvSpPr>
        <p:spPr>
          <a:xfrm>
            <a:off x="527051" y="1268409"/>
            <a:ext cx="11137904" cy="485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ja-JP"/>
              <a:t>マスタ テキストの書式設定</a:t>
            </a:r>
          </a:p>
          <a:p>
            <a:pPr lvl="1"/>
            <a:r>
              <a:rPr lang="ja-JP"/>
              <a:t>第</a:t>
            </a:r>
            <a:r>
              <a:rPr lang="en-US"/>
              <a:t> 2 </a:t>
            </a:r>
            <a:r>
              <a:rPr lang="ja-JP"/>
              <a:t>レベル</a:t>
            </a:r>
          </a:p>
          <a:p>
            <a:pPr lvl="2"/>
            <a:r>
              <a:rPr lang="ja-JP"/>
              <a:t>第</a:t>
            </a:r>
            <a:r>
              <a:rPr lang="en-US"/>
              <a:t> 3 </a:t>
            </a:r>
            <a:r>
              <a:rPr lang="ja-JP"/>
              <a:t>レベル</a:t>
            </a:r>
          </a:p>
          <a:p>
            <a:pPr lvl="3"/>
            <a:r>
              <a:rPr lang="ja-JP"/>
              <a:t>第</a:t>
            </a:r>
            <a:r>
              <a:rPr lang="en-US"/>
              <a:t> 4 </a:t>
            </a:r>
            <a:r>
              <a:rPr lang="ja-JP"/>
              <a:t>レベル</a:t>
            </a:r>
          </a:p>
          <a:p>
            <a:pPr lvl="4"/>
            <a:r>
              <a:rPr lang="ja-JP"/>
              <a:t>第</a:t>
            </a:r>
            <a:r>
              <a:rPr lang="en-US"/>
              <a:t> 5 </a:t>
            </a:r>
            <a:r>
              <a:rPr lang="ja-JP"/>
              <a:t>レベル</a:t>
            </a:r>
            <a:endParaRPr lang="en-US"/>
          </a:p>
        </p:txBody>
      </p:sp>
      <p:sp>
        <p:nvSpPr>
          <p:cNvPr id="4" name="日付プレースホルダ 3"/>
          <p:cNvSpPr txBox="1">
            <a:spLocks noGrp="1"/>
          </p:cNvSpPr>
          <p:nvPr>
            <p:ph type="dt" sz="half" idx="2"/>
          </p:nvPr>
        </p:nvSpPr>
        <p:spPr>
          <a:xfrm>
            <a:off x="10512491" y="548676"/>
            <a:ext cx="1308625" cy="2880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A8A8A"/>
                </a:solidFill>
                <a:uFillTx/>
                <a:latin typeface="Segoe UI"/>
                <a:ea typeface="Meiryo UI"/>
              </a:defRPr>
            </a:lvl1pPr>
          </a:lstStyle>
          <a:p>
            <a:pPr lvl="0"/>
            <a:endParaRPr lang="en-US"/>
          </a:p>
        </p:txBody>
      </p:sp>
      <p:pic>
        <p:nvPicPr>
          <p:cNvPr id="7" name="Picture 1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58548" cy="365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" y="620685"/>
            <a:ext cx="12191859" cy="304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838AFA-4AC3-58E4-BBAF-A3F50E63E954}"/>
              </a:ext>
            </a:extLst>
          </p:cNvPr>
          <p:cNvSpPr txBox="1"/>
          <p:nvPr userDrawn="1"/>
        </p:nvSpPr>
        <p:spPr>
          <a:xfrm>
            <a:off x="69370" y="6560105"/>
            <a:ext cx="322648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©</a:t>
            </a:r>
            <a:r>
              <a:rPr kumimoji="1" lang="en-US" altLang="ja-JP" sz="1200" b="0" spc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Canon System &amp; Support Inc</a:t>
            </a:r>
            <a:r>
              <a:rPr kumimoji="1" lang="ja-JP" altLang="en-US" sz="1200" b="0" spc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en-US" altLang="ja-JP" sz="1200" b="0" spc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2025</a:t>
            </a:r>
            <a:endParaRPr lang="ja-JP" sz="1200" b="0" i="0" u="none" strike="noStrike" kern="1200" cap="none" spc="0" baseline="0" dirty="0">
              <a:solidFill>
                <a:srgbClr val="101010"/>
              </a:solidFill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 UI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21937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801" r:id="rId10"/>
    <p:sldLayoutId id="2147483787" r:id="rId11"/>
  </p:sldLayoutIdLst>
  <p:transition spd="med">
    <p:fade/>
  </p:transition>
  <p:hf sldNum="0" hdr="0" ft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ja-JP" sz="2400" b="1" i="0" u="none" strike="noStrike" kern="1200" cap="none" spc="0" baseline="0">
          <a:solidFill>
            <a:srgbClr val="101010"/>
          </a:solidFill>
          <a:uFillTx/>
          <a:latin typeface="Segoe UI Semibold"/>
          <a:ea typeface="Meiryo UI"/>
        </a:defRPr>
      </a:lvl1pPr>
    </p:titleStyle>
    <p:bodyStyle>
      <a:lvl1pPr marL="177795" marR="0" lvl="0" indent="-177795" algn="l" defTabSz="914400" rtl="0" fontAlgn="auto" hangingPunct="1">
        <a:lnSpc>
          <a:spcPct val="120000"/>
        </a:lnSpc>
        <a:spcBef>
          <a:spcPts val="600"/>
        </a:spcBef>
        <a:spcAft>
          <a:spcPts val="0"/>
        </a:spcAft>
        <a:buClr>
          <a:srgbClr val="CC0000"/>
        </a:buClr>
        <a:buSzPct val="112000"/>
        <a:buFont typeface="Wingdings" pitchFamily="2"/>
        <a:buChar char="n"/>
        <a:tabLst/>
        <a:defRPr lang="ja-JP" sz="1800" b="1" i="0" u="none" strike="noStrike" kern="1200" cap="none" spc="0" baseline="0">
          <a:solidFill>
            <a:srgbClr val="101010"/>
          </a:solidFill>
          <a:uFillTx/>
          <a:latin typeface="Segoe UI"/>
          <a:ea typeface="Meiryo UI"/>
        </a:defRPr>
      </a:lvl1pPr>
      <a:lvl2pPr marL="355601" marR="0" lvl="1" indent="-177795" algn="l" defTabSz="914400" rtl="0" fontAlgn="auto" hangingPunct="1">
        <a:lnSpc>
          <a:spcPct val="120000"/>
        </a:lnSpc>
        <a:spcBef>
          <a:spcPts val="300"/>
        </a:spcBef>
        <a:spcAft>
          <a:spcPts val="0"/>
        </a:spcAft>
        <a:buClr>
          <a:srgbClr val="101010"/>
        </a:buClr>
        <a:buSzPct val="100000"/>
        <a:buFont typeface="Wingdings" pitchFamily="2"/>
        <a:buChar char="n"/>
        <a:tabLst/>
        <a:defRPr lang="ja-JP" sz="1800" b="0" i="0" u="none" strike="noStrike" kern="1200" cap="none" spc="0" baseline="0">
          <a:solidFill>
            <a:srgbClr val="101010"/>
          </a:solidFill>
          <a:uFillTx/>
          <a:latin typeface="Segoe UI"/>
          <a:ea typeface="Meiryo UI"/>
        </a:defRPr>
      </a:lvl2pPr>
      <a:lvl3pPr marL="531815" marR="0" lvl="2" indent="-176214" algn="l" defTabSz="914400" rtl="0" fontAlgn="auto" hangingPunct="1">
        <a:lnSpc>
          <a:spcPct val="120000"/>
        </a:lnSpc>
        <a:spcBef>
          <a:spcPts val="300"/>
        </a:spcBef>
        <a:spcAft>
          <a:spcPts val="0"/>
        </a:spcAft>
        <a:buClr>
          <a:srgbClr val="A5A5A5"/>
        </a:buClr>
        <a:buSzPct val="100000"/>
        <a:buFont typeface="Wingdings" pitchFamily="2"/>
        <a:buChar char="n"/>
        <a:tabLst/>
        <a:defRPr lang="ja-JP" sz="1400" b="0" i="0" u="none" strike="noStrike" kern="1200" cap="none" spc="0" baseline="0">
          <a:solidFill>
            <a:srgbClr val="101010"/>
          </a:solidFill>
          <a:uFillTx/>
          <a:latin typeface="Segoe UI"/>
          <a:ea typeface="Meiryo UI"/>
        </a:defRPr>
      </a:lvl3pPr>
      <a:lvl4pPr marL="723903" marR="0" lvl="3" indent="-192088" algn="l" defTabSz="914400" rtl="0" fontAlgn="auto" hangingPunct="1">
        <a:lnSpc>
          <a:spcPct val="120000"/>
        </a:lnSpc>
        <a:spcBef>
          <a:spcPts val="300"/>
        </a:spcBef>
        <a:spcAft>
          <a:spcPts val="0"/>
        </a:spcAft>
        <a:buClr>
          <a:srgbClr val="A5A5A5"/>
        </a:buClr>
        <a:buSzPct val="100000"/>
        <a:buFont typeface="Wingdings" pitchFamily="2"/>
        <a:buChar char=""/>
        <a:tabLst/>
        <a:defRPr lang="ja-JP" sz="1200" b="0" i="0" u="none" strike="noStrike" kern="1200" cap="none" spc="0" baseline="0">
          <a:solidFill>
            <a:srgbClr val="101010"/>
          </a:solidFill>
          <a:uFillTx/>
          <a:latin typeface="Segoe UI"/>
          <a:ea typeface="Meiryo UI"/>
        </a:defRPr>
      </a:lvl4pPr>
      <a:lvl5pPr marL="723903" marR="0" lvl="4" indent="-192088" algn="l" defTabSz="914400" rtl="0" fontAlgn="auto" hangingPunct="1">
        <a:lnSpc>
          <a:spcPct val="120000"/>
        </a:lnSpc>
        <a:spcBef>
          <a:spcPts val="300"/>
        </a:spcBef>
        <a:spcAft>
          <a:spcPts val="0"/>
        </a:spcAft>
        <a:buClr>
          <a:srgbClr val="A5A5A5"/>
        </a:buClr>
        <a:buSzPct val="100000"/>
        <a:buFont typeface="Meiryo UI" pitchFamily="50"/>
        <a:buChar char="※"/>
        <a:tabLst/>
        <a:defRPr lang="ja-JP" sz="1200" b="0" i="0" u="none" strike="noStrike" kern="1200" cap="none" spc="0" baseline="0">
          <a:solidFill>
            <a:srgbClr val="101010"/>
          </a:solidFill>
          <a:uFillTx/>
          <a:latin typeface="Segoe UI"/>
          <a:ea typeface="Meiryo U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C0F3A2D-D731-FE50-1965-5B5EDB1D0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49" y="1369082"/>
            <a:ext cx="11137901" cy="1872555"/>
          </a:xfrm>
        </p:spPr>
        <p:txBody>
          <a:bodyPr>
            <a:normAutofit/>
          </a:bodyPr>
          <a:lstStyle/>
          <a:p>
            <a:br>
              <a:rPr lang="en-US" altLang="ja-JP" b="0" dirty="0"/>
            </a:br>
            <a:r>
              <a:rPr lang="en-US" altLang="ja-JP" b="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CanonS&amp;S</a:t>
            </a:r>
            <a:r>
              <a:rPr lang="ja-JP" altLang="en-US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介護</a:t>
            </a:r>
            <a:r>
              <a:rPr lang="en-US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ICT</a:t>
            </a:r>
            <a:r>
              <a:rPr lang="ja-JP" altLang="en-US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への取組</a:t>
            </a:r>
            <a:br>
              <a:rPr lang="en-US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導入事例</a:t>
            </a:r>
            <a:br>
              <a:rPr lang="en-US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3200" b="0" i="0" u="none" strike="noStrike" baseline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ICT</a:t>
            </a:r>
            <a:r>
              <a:rPr lang="ja-JP" altLang="en-US" sz="3200" b="0" i="0" u="none" strike="noStrike" baseline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による業務効率化の実現</a:t>
            </a:r>
            <a:br>
              <a:rPr lang="en-US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～まかせて</a:t>
            </a:r>
            <a:r>
              <a:rPr lang="en-US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IT</a:t>
            </a:r>
            <a:r>
              <a:rPr lang="ja-JP" altLang="en-US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介護ソリューション～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>
              <a:latin typeface="+mn-ea"/>
            </a:endParaRPr>
          </a:p>
          <a:p>
            <a:pPr lvl="0"/>
            <a:r>
              <a:rPr lang="ja-JP" altLang="en-US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業種ソリューション営業推進本部</a:t>
            </a:r>
            <a:endParaRPr lang="en-US" altLang="ja-JP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0"/>
            <a:r>
              <a:rPr lang="ja-JP" altLang="en-US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介護</a:t>
            </a:r>
            <a:r>
              <a:rPr lang="en-US" altLang="ja-JP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ICT</a:t>
            </a:r>
            <a:r>
              <a:rPr lang="ja-JP" altLang="en-US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ソリューション推進部</a:t>
            </a:r>
            <a:endParaRPr lang="en-US" altLang="ja-JP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0"/>
            <a:endParaRPr lang="en-US" altLang="ja-JP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0"/>
            <a:r>
              <a:rPr lang="en-US" altLang="ja-JP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2025</a:t>
            </a:r>
            <a:r>
              <a:rPr lang="ja-JP" altLang="en-US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lang="en-US" altLang="ja-JP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27</a:t>
            </a:r>
            <a:r>
              <a:rPr lang="ja-JP" altLang="en-US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endParaRPr lang="en-US" altLang="ja-JP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0"/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 bwMode="auto">
          <a:xfrm>
            <a:off x="6016052" y="6199947"/>
            <a:ext cx="617594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7E9643-93BF-D3DB-5816-017C751C52CF}"/>
              </a:ext>
            </a:extLst>
          </p:cNvPr>
          <p:cNvSpPr txBox="1"/>
          <p:nvPr/>
        </p:nvSpPr>
        <p:spPr>
          <a:xfrm>
            <a:off x="6240016" y="5589240"/>
            <a:ext cx="6128084" cy="59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まかせて</a:t>
            </a:r>
            <a:r>
              <a:rPr lang="en-US" altLang="ja-JP" sz="24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IT</a:t>
            </a:r>
            <a:r>
              <a:rPr lang="ja-JP" altLang="en-US" sz="24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介護ソリューション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641855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8FA22E1-75A3-12A5-FE8D-49C7F4C05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5" y="2204864"/>
            <a:ext cx="5677799" cy="459839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B047CD-7336-457B-2E16-3DAB22B97D38}"/>
              </a:ext>
            </a:extLst>
          </p:cNvPr>
          <p:cNvSpPr txBox="1"/>
          <p:nvPr/>
        </p:nvSpPr>
        <p:spPr>
          <a:xfrm>
            <a:off x="1376218" y="111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FF37A75-C7E2-DCAE-7B85-D021CE052D6C}"/>
              </a:ext>
            </a:extLst>
          </p:cNvPr>
          <p:cNvSpPr txBox="1"/>
          <p:nvPr/>
        </p:nvSpPr>
        <p:spPr>
          <a:xfrm>
            <a:off x="618395" y="118373"/>
            <a:ext cx="446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まかせて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IT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介護ソリューション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811CBCD-973D-6E6B-ACB2-D52B768CBEF8}"/>
              </a:ext>
            </a:extLst>
          </p:cNvPr>
          <p:cNvSpPr/>
          <p:nvPr/>
        </p:nvSpPr>
        <p:spPr>
          <a:xfrm>
            <a:off x="677571" y="768286"/>
            <a:ext cx="119846" cy="369331"/>
          </a:xfrm>
          <a:prstGeom prst="roundRect">
            <a:avLst/>
          </a:prstGeom>
          <a:solidFill>
            <a:srgbClr val="3333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5CE161-3832-8CE5-E932-0B5CE3030068}"/>
              </a:ext>
            </a:extLst>
          </p:cNvPr>
          <p:cNvSpPr txBox="1"/>
          <p:nvPr/>
        </p:nvSpPr>
        <p:spPr>
          <a:xfrm>
            <a:off x="695400" y="732879"/>
            <a:ext cx="110286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ワンストップサービス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介護記録・見守り機器・ナールコール・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Wifi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環境等の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ICT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機器・ソフトウェアの選定、導入、運用、保守までをで支援するサービスです。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介護福祉事業者が業務効率化により施設利用者へ高品質なケアサービス</a:t>
            </a:r>
          </a:p>
        </p:txBody>
      </p:sp>
    </p:spTree>
    <p:extLst>
      <p:ext uri="{BB962C8B-B14F-4D97-AF65-F5344CB8AC3E}">
        <p14:creationId xmlns:p14="http://schemas.microsoft.com/office/powerpoint/2010/main" val="108975028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7">
            <a:extLst>
              <a:ext uri="{FF2B5EF4-FFF2-40B4-BE49-F238E27FC236}">
                <a16:creationId xmlns:a16="http://schemas.microsoft.com/office/drawing/2014/main" id="{77C2797E-33ED-F548-F803-676C4CE45A6A}"/>
              </a:ext>
            </a:extLst>
          </p:cNvPr>
          <p:cNvSpPr/>
          <p:nvPr/>
        </p:nvSpPr>
        <p:spPr>
          <a:xfrm>
            <a:off x="3016664" y="1962926"/>
            <a:ext cx="1656000" cy="594352"/>
          </a:xfrm>
          <a:prstGeom prst="roundRect">
            <a:avLst/>
          </a:prstGeom>
          <a:solidFill>
            <a:srgbClr val="3B3838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1" i="0" u="none" strike="noStrike" kern="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E273AB-AFD7-E072-1497-BEC3070FB174}"/>
              </a:ext>
            </a:extLst>
          </p:cNvPr>
          <p:cNvSpPr txBox="1"/>
          <p:nvPr/>
        </p:nvSpPr>
        <p:spPr>
          <a:xfrm>
            <a:off x="5936811" y="3396454"/>
            <a:ext cx="45719" cy="45719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rgbClr val="969696"/>
              </a:buClr>
              <a:defRPr/>
            </a:pPr>
            <a:endParaRPr lang="ja-JP" altLang="en-US">
              <a:solidFill>
                <a:srgbClr val="282828"/>
              </a:solidFill>
              <a:latin typeface="Meiryo UI"/>
              <a:ea typeface="Meiryo UI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A6F66D-1E7F-6544-2B64-15D5A60AA4E9}"/>
              </a:ext>
            </a:extLst>
          </p:cNvPr>
          <p:cNvSpPr txBox="1"/>
          <p:nvPr/>
        </p:nvSpPr>
        <p:spPr>
          <a:xfrm>
            <a:off x="3304860" y="2050055"/>
            <a:ext cx="1152128" cy="432048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rgbClr val="969696"/>
              </a:buClr>
              <a:defRPr/>
            </a:pPr>
            <a:r>
              <a:rPr lang="ja-JP" altLang="en-US" b="1" dirty="0">
                <a:solidFill>
                  <a:prstClr val="white"/>
                </a:solidFill>
                <a:latin typeface="Meiryo UI"/>
                <a:ea typeface="Meiryo UI"/>
              </a:rPr>
              <a:t>福祉施設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FBB46D3-F661-C8D8-2C16-843C0CB36DAD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3823226" y="2557278"/>
            <a:ext cx="21438" cy="1027638"/>
          </a:xfrm>
          <a:prstGeom prst="straightConnector1">
            <a:avLst/>
          </a:prstGeom>
          <a:noFill/>
          <a:ln w="19050" cap="flat" cmpd="sng" algn="ctr">
            <a:solidFill>
              <a:srgbClr val="BC3A3A"/>
            </a:solidFill>
            <a:prstDash val="solid"/>
            <a:headEnd type="none" w="med" len="med"/>
            <a:tailEnd type="triangle"/>
          </a:ln>
          <a:effectLst/>
        </p:spPr>
      </p:cxn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A16BE401-B749-1AEF-CB72-7F35BB3B65FF}"/>
              </a:ext>
            </a:extLst>
          </p:cNvPr>
          <p:cNvSpPr/>
          <p:nvPr/>
        </p:nvSpPr>
        <p:spPr>
          <a:xfrm>
            <a:off x="3041641" y="1741046"/>
            <a:ext cx="1656000" cy="243160"/>
          </a:xfrm>
          <a:prstGeom prst="triangle">
            <a:avLst>
              <a:gd name="adj" fmla="val 50000"/>
            </a:avLst>
          </a:prstGeom>
          <a:solidFill>
            <a:srgbClr val="3B38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Meiryo UI"/>
              <a:ea typeface="Meiryo UI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241D2E2-1C51-1D94-4836-6BD9FEF67759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4672664" y="2228298"/>
            <a:ext cx="3865875" cy="5099"/>
          </a:xfrm>
          <a:prstGeom prst="straightConnector1">
            <a:avLst/>
          </a:prstGeom>
          <a:noFill/>
          <a:ln w="12700" cap="flat" cmpd="sng" algn="ctr">
            <a:solidFill>
              <a:srgbClr val="3B3838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79A034D-F7F2-066B-B87A-AB5300D056C1}"/>
              </a:ext>
            </a:extLst>
          </p:cNvPr>
          <p:cNvCxnSpPr>
            <a:cxnSpLocks/>
            <a:stCxn id="2" idx="3"/>
            <a:endCxn id="29" idx="1"/>
          </p:cNvCxnSpPr>
          <p:nvPr/>
        </p:nvCxnSpPr>
        <p:spPr>
          <a:xfrm>
            <a:off x="4672664" y="2260102"/>
            <a:ext cx="3865875" cy="892115"/>
          </a:xfrm>
          <a:prstGeom prst="straightConnector1">
            <a:avLst/>
          </a:prstGeom>
          <a:noFill/>
          <a:ln w="12700" cap="flat" cmpd="sng" algn="ctr">
            <a:solidFill>
              <a:srgbClr val="3B3838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9A014E2-26E5-C708-F438-C65BA6C97AA8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645864" y="2225900"/>
            <a:ext cx="3892675" cy="1845137"/>
          </a:xfrm>
          <a:prstGeom prst="straightConnector1">
            <a:avLst/>
          </a:prstGeom>
          <a:noFill/>
          <a:ln w="12700" cap="flat" cmpd="sng" algn="ctr">
            <a:solidFill>
              <a:srgbClr val="3B3838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E501A603-D357-30B2-BF3A-E47398FB9871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4666536" y="2250372"/>
            <a:ext cx="3872003" cy="2739485"/>
          </a:xfrm>
          <a:prstGeom prst="straightConnector1">
            <a:avLst/>
          </a:prstGeom>
          <a:noFill/>
          <a:ln w="12700" cap="flat" cmpd="sng" algn="ctr">
            <a:solidFill>
              <a:srgbClr val="3B3838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5EC234C-E012-F67B-84CA-27FC5100B3F3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4666728" y="2246793"/>
            <a:ext cx="3871811" cy="3661885"/>
          </a:xfrm>
          <a:prstGeom prst="straightConnector1">
            <a:avLst/>
          </a:prstGeom>
          <a:noFill/>
          <a:ln w="12700" cap="flat" cmpd="sng" algn="ctr">
            <a:solidFill>
              <a:srgbClr val="3B3838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5C4F23A-0138-9C27-3FB2-21A8999D2918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5249981" y="2345827"/>
            <a:ext cx="3288558" cy="89306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69BE22E6-CC91-226D-8752-8EA1F9680D75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5249981" y="3238892"/>
            <a:ext cx="3241761" cy="22472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5DA0B2-3BCE-F671-ED31-E1D21C4D631E}"/>
              </a:ext>
            </a:extLst>
          </p:cNvPr>
          <p:cNvCxnSpPr>
            <a:cxnSpLocks/>
            <a:stCxn id="36" idx="3"/>
            <a:endCxn id="26" idx="1"/>
          </p:cNvCxnSpPr>
          <p:nvPr/>
        </p:nvCxnSpPr>
        <p:spPr>
          <a:xfrm>
            <a:off x="4631678" y="3923809"/>
            <a:ext cx="3906861" cy="14722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59DA808-D892-0899-3253-CC717D057CD2}"/>
              </a:ext>
            </a:extLst>
          </p:cNvPr>
          <p:cNvCxnSpPr>
            <a:cxnSpLocks/>
            <a:stCxn id="42" idx="3"/>
            <a:endCxn id="32" idx="1"/>
          </p:cNvCxnSpPr>
          <p:nvPr/>
        </p:nvCxnSpPr>
        <p:spPr>
          <a:xfrm>
            <a:off x="3568375" y="4606848"/>
            <a:ext cx="4970164" cy="383009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EEFA664-1B29-A745-601D-406EAA1AB050}"/>
              </a:ext>
            </a:extLst>
          </p:cNvPr>
          <p:cNvCxnSpPr>
            <a:cxnSpLocks/>
            <a:stCxn id="42" idx="3"/>
            <a:endCxn id="47" idx="1"/>
          </p:cNvCxnSpPr>
          <p:nvPr/>
        </p:nvCxnSpPr>
        <p:spPr>
          <a:xfrm>
            <a:off x="3568375" y="4606848"/>
            <a:ext cx="4970164" cy="130183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headEnd type="none" w="med" len="med"/>
            <a:tailEnd type="triangle"/>
          </a:ln>
          <a:effectLst/>
        </p:spPr>
      </p:cxn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FA66867-580C-95FA-8EFE-B32BD0B75824}"/>
              </a:ext>
            </a:extLst>
          </p:cNvPr>
          <p:cNvGrpSpPr/>
          <p:nvPr/>
        </p:nvGrpSpPr>
        <p:grpSpPr>
          <a:xfrm>
            <a:off x="6019240" y="1957033"/>
            <a:ext cx="565248" cy="606227"/>
            <a:chOff x="1361660" y="1527428"/>
            <a:chExt cx="360000" cy="568013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3447C082-76EA-BB70-D59F-395A4D7D7E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1660" y="1527428"/>
              <a:ext cx="360000" cy="360000"/>
            </a:xfrm>
            <a:prstGeom prst="ellipse">
              <a:avLst/>
            </a:prstGeom>
            <a:solidFill>
              <a:srgbClr val="3F3F3F"/>
            </a:solidFill>
            <a:ln w="76200" cap="flat" cmpd="sng" algn="ctr">
              <a:solidFill>
                <a:srgbClr val="3F3F3F">
                  <a:alpha val="50000"/>
                </a:srgbClr>
              </a:solidFill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1</a:t>
              </a: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19" name="二等辺三角形 18">
              <a:extLst>
                <a:ext uri="{FF2B5EF4-FFF2-40B4-BE49-F238E27FC236}">
                  <a16:creationId xmlns:a16="http://schemas.microsoft.com/office/drawing/2014/main" id="{83673995-3595-A900-E410-F3CBD46ABB2B}"/>
                </a:ext>
              </a:extLst>
            </p:cNvPr>
            <p:cNvSpPr/>
            <p:nvPr/>
          </p:nvSpPr>
          <p:spPr>
            <a:xfrm rot="10800000">
              <a:off x="1451660" y="1843441"/>
              <a:ext cx="180000" cy="252000"/>
            </a:xfrm>
            <a:prstGeom prst="triangle">
              <a:avLst/>
            </a:prstGeom>
            <a:solidFill>
              <a:srgbClr val="3F3F3F"/>
            </a:solidFill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30AFAF25-4F72-64B2-BFCD-89AA7D41A60C}"/>
              </a:ext>
            </a:extLst>
          </p:cNvPr>
          <p:cNvSpPr/>
          <p:nvPr/>
        </p:nvSpPr>
        <p:spPr>
          <a:xfrm rot="10800000">
            <a:off x="2731914" y="3261364"/>
            <a:ext cx="294185" cy="401768"/>
          </a:xfrm>
          <a:prstGeom prst="triangle">
            <a:avLst>
              <a:gd name="adj" fmla="val 0"/>
            </a:avLst>
          </a:prstGeom>
          <a:solidFill>
            <a:srgbClr val="BC3A3A"/>
          </a:solidFill>
          <a:ln w="19050" cap="flat" cmpd="sng" algn="ctr">
            <a:noFill/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97321761-A3CB-B216-87B6-5B194ED7CAA3}"/>
              </a:ext>
            </a:extLst>
          </p:cNvPr>
          <p:cNvSpPr>
            <a:spLocks noChangeAspect="1"/>
          </p:cNvSpPr>
          <p:nvPr/>
        </p:nvSpPr>
        <p:spPr>
          <a:xfrm>
            <a:off x="2584950" y="2963728"/>
            <a:ext cx="580686" cy="430438"/>
          </a:xfrm>
          <a:prstGeom prst="ellipse">
            <a:avLst/>
          </a:prstGeom>
          <a:solidFill>
            <a:srgbClr val="BC3A3A"/>
          </a:solidFill>
          <a:ln w="76200" cap="flat" cmpd="sng" algn="ctr">
            <a:solidFill>
              <a:srgbClr val="E59494">
                <a:alpha val="60000"/>
              </a:srgbClr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2</a:t>
            </a: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7008D7D-4276-0BBD-BEAD-D905C05105EF}"/>
              </a:ext>
            </a:extLst>
          </p:cNvPr>
          <p:cNvGrpSpPr/>
          <p:nvPr/>
        </p:nvGrpSpPr>
        <p:grpSpPr>
          <a:xfrm>
            <a:off x="8538539" y="1909397"/>
            <a:ext cx="1800000" cy="648000"/>
            <a:chOff x="8325286" y="1574311"/>
            <a:chExt cx="1512000" cy="576000"/>
          </a:xfrm>
        </p:grpSpPr>
        <p:sp>
          <p:nvSpPr>
            <p:cNvPr id="23" name="角丸四角形 14">
              <a:extLst>
                <a:ext uri="{FF2B5EF4-FFF2-40B4-BE49-F238E27FC236}">
                  <a16:creationId xmlns:a16="http://schemas.microsoft.com/office/drawing/2014/main" id="{F11EE663-3FC0-DDD0-226C-D50BB8171917}"/>
                </a:ext>
              </a:extLst>
            </p:cNvPr>
            <p:cNvSpPr/>
            <p:nvPr/>
          </p:nvSpPr>
          <p:spPr>
            <a:xfrm>
              <a:off x="8325286" y="1574311"/>
              <a:ext cx="1512000" cy="576000"/>
            </a:xfrm>
            <a:prstGeom prst="roundRect">
              <a:avLst/>
            </a:prstGeom>
            <a:solidFill>
              <a:srgbClr val="84AA41"/>
            </a:solidFill>
            <a:ln w="19050" cap="flat" cmpd="sng" algn="ctr">
              <a:noFill/>
              <a:prstDash val="solid"/>
            </a:ln>
            <a:effectLst/>
          </p:spPr>
          <p:txBody>
            <a:bodyPr lIns="36000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見守り機器</a:t>
              </a:r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779BFAEC-E8C0-4F0D-38C1-8FC87453B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1024" y="1751570"/>
              <a:ext cx="358289" cy="236606"/>
            </a:xfrm>
            <a:prstGeom prst="rect">
              <a:avLst/>
            </a:prstGeom>
          </p:spPr>
        </p:pic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54C6963-1AA8-72C6-BF54-F922AE4F126D}"/>
              </a:ext>
            </a:extLst>
          </p:cNvPr>
          <p:cNvGrpSpPr/>
          <p:nvPr/>
        </p:nvGrpSpPr>
        <p:grpSpPr>
          <a:xfrm>
            <a:off x="8538539" y="3747037"/>
            <a:ext cx="1800000" cy="648000"/>
            <a:chOff x="7710658" y="3849091"/>
            <a:chExt cx="1512000" cy="576000"/>
          </a:xfrm>
        </p:grpSpPr>
        <p:sp>
          <p:nvSpPr>
            <p:cNvPr id="26" name="角丸四角形 13" descr="ソフトウェア&#10;">
              <a:extLst>
                <a:ext uri="{FF2B5EF4-FFF2-40B4-BE49-F238E27FC236}">
                  <a16:creationId xmlns:a16="http://schemas.microsoft.com/office/drawing/2014/main" id="{92F73702-2403-3D3E-5193-7066EF9F7D42}"/>
                </a:ext>
              </a:extLst>
            </p:cNvPr>
            <p:cNvSpPr/>
            <p:nvPr/>
          </p:nvSpPr>
          <p:spPr>
            <a:xfrm>
              <a:off x="7710658" y="3849091"/>
              <a:ext cx="1512000" cy="576000"/>
            </a:xfrm>
            <a:prstGeom prst="roundRect">
              <a:avLst/>
            </a:prstGeom>
            <a:solidFill>
              <a:srgbClr val="C00000"/>
            </a:solidFill>
            <a:ln w="19050" cap="flat" cmpd="sng" algn="ctr">
              <a:noFill/>
              <a:prstDash val="solid"/>
            </a:ln>
            <a:effectLst/>
          </p:spPr>
          <p:txBody>
            <a:bodyPr lIns="36000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ソフトウェア</a:t>
              </a:r>
              <a:endPara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9C660ED7-AAA1-A0A9-394F-B16DC7CE2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7430" y="3937601"/>
              <a:ext cx="353461" cy="363560"/>
            </a:xfrm>
            <a:prstGeom prst="rect">
              <a:avLst/>
            </a:prstGeom>
          </p:spPr>
        </p:pic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9138659-E929-8F59-7DA7-6E3F546C560E}"/>
              </a:ext>
            </a:extLst>
          </p:cNvPr>
          <p:cNvGrpSpPr/>
          <p:nvPr/>
        </p:nvGrpSpPr>
        <p:grpSpPr>
          <a:xfrm>
            <a:off x="8538539" y="2828217"/>
            <a:ext cx="1800000" cy="648000"/>
            <a:chOff x="8325286" y="2397319"/>
            <a:chExt cx="1512000" cy="576000"/>
          </a:xfrm>
        </p:grpSpPr>
        <p:sp>
          <p:nvSpPr>
            <p:cNvPr id="29" name="角丸四角形 15">
              <a:extLst>
                <a:ext uri="{FF2B5EF4-FFF2-40B4-BE49-F238E27FC236}">
                  <a16:creationId xmlns:a16="http://schemas.microsoft.com/office/drawing/2014/main" id="{793AD02F-58AC-D82C-F504-E9AF7487A68A}"/>
                </a:ext>
              </a:extLst>
            </p:cNvPr>
            <p:cNvSpPr/>
            <p:nvPr/>
          </p:nvSpPr>
          <p:spPr>
            <a:xfrm>
              <a:off x="8325286" y="2397319"/>
              <a:ext cx="1512000" cy="576000"/>
            </a:xfrm>
            <a:prstGeom prst="roundRect">
              <a:avLst/>
            </a:prstGeom>
            <a:solidFill>
              <a:srgbClr val="29B2C9"/>
            </a:solidFill>
            <a:ln w="19050" cap="flat" cmpd="sng" algn="ctr">
              <a:noFill/>
              <a:prstDash val="solid"/>
            </a:ln>
            <a:effectLst/>
          </p:spPr>
          <p:txBody>
            <a:bodyPr lIns="36000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ナースコール</a:t>
              </a:r>
              <a:endPara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A110987C-0ACF-A7A1-B5D8-8AA8E293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0004" y="2502208"/>
              <a:ext cx="341237" cy="329050"/>
            </a:xfrm>
            <a:prstGeom prst="rect">
              <a:avLst/>
            </a:prstGeom>
          </p:spPr>
        </p:pic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A84172A1-EB70-5EB9-6832-4EF38D7E625E}"/>
              </a:ext>
            </a:extLst>
          </p:cNvPr>
          <p:cNvGrpSpPr/>
          <p:nvPr/>
        </p:nvGrpSpPr>
        <p:grpSpPr>
          <a:xfrm>
            <a:off x="8538539" y="4665857"/>
            <a:ext cx="1800000" cy="648000"/>
            <a:chOff x="7710658" y="4912913"/>
            <a:chExt cx="1512000" cy="576000"/>
          </a:xfrm>
        </p:grpSpPr>
        <p:sp>
          <p:nvSpPr>
            <p:cNvPr id="32" name="角丸四角形 15">
              <a:extLst>
                <a:ext uri="{FF2B5EF4-FFF2-40B4-BE49-F238E27FC236}">
                  <a16:creationId xmlns:a16="http://schemas.microsoft.com/office/drawing/2014/main" id="{F2F9AC75-EE5A-CEB0-B02B-13BDC8E45097}"/>
                </a:ext>
              </a:extLst>
            </p:cNvPr>
            <p:cNvSpPr/>
            <p:nvPr/>
          </p:nvSpPr>
          <p:spPr>
            <a:xfrm>
              <a:off x="7710658" y="4912913"/>
              <a:ext cx="1512000" cy="576000"/>
            </a:xfrm>
            <a:prstGeom prst="roundRect">
              <a:avLst/>
            </a:prstGeom>
            <a:solidFill>
              <a:srgbClr val="3964CF"/>
            </a:solidFill>
            <a:ln w="19050" cap="flat" cmpd="sng" algn="ctr">
              <a:noFill/>
              <a:prstDash val="solid"/>
            </a:ln>
            <a:effectLst/>
          </p:spPr>
          <p:txBody>
            <a:bodyPr lIns="64800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ネットワーク</a:t>
              </a:r>
              <a:b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</a:br>
              <a:r>
                <a: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カメラ</a:t>
              </a:r>
            </a:p>
          </p:txBody>
        </p:sp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D35C703C-BE82-5D4B-FE21-EEB40D674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39654" y="5000627"/>
              <a:ext cx="341237" cy="341237"/>
            </a:xfrm>
            <a:prstGeom prst="rect">
              <a:avLst/>
            </a:prstGeom>
          </p:spPr>
        </p:pic>
      </p:grpSp>
      <p:sp>
        <p:nvSpPr>
          <p:cNvPr id="34" name="角丸四角形 312">
            <a:extLst>
              <a:ext uri="{FF2B5EF4-FFF2-40B4-BE49-F238E27FC236}">
                <a16:creationId xmlns:a16="http://schemas.microsoft.com/office/drawing/2014/main" id="{E7D8F6B3-C911-EF30-8EB2-E42A934ABCEE}"/>
              </a:ext>
            </a:extLst>
          </p:cNvPr>
          <p:cNvSpPr/>
          <p:nvPr/>
        </p:nvSpPr>
        <p:spPr>
          <a:xfrm>
            <a:off x="816770" y="726520"/>
            <a:ext cx="10230464" cy="773421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DC3770EE-9AAD-40FC-13CB-FE1599835630}"/>
              </a:ext>
            </a:extLst>
          </p:cNvPr>
          <p:cNvGrpSpPr/>
          <p:nvPr/>
        </p:nvGrpSpPr>
        <p:grpSpPr>
          <a:xfrm>
            <a:off x="3335678" y="3626633"/>
            <a:ext cx="1296000" cy="594352"/>
            <a:chOff x="1031084" y="2889578"/>
            <a:chExt cx="1656000" cy="594352"/>
          </a:xfrm>
        </p:grpSpPr>
        <p:sp>
          <p:nvSpPr>
            <p:cNvPr id="36" name="角丸四角形 12">
              <a:extLst>
                <a:ext uri="{FF2B5EF4-FFF2-40B4-BE49-F238E27FC236}">
                  <a16:creationId xmlns:a16="http://schemas.microsoft.com/office/drawing/2014/main" id="{10A5BE71-F930-14BD-8410-F5925A4399EC}"/>
                </a:ext>
              </a:extLst>
            </p:cNvPr>
            <p:cNvSpPr/>
            <p:nvPr/>
          </p:nvSpPr>
          <p:spPr>
            <a:xfrm>
              <a:off x="1031084" y="2889578"/>
              <a:ext cx="1656000" cy="594352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10101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1" i="0" u="none" strike="noStrike" kern="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59D6B077-35C2-0FD9-CB16-2F5E5F34DE62}"/>
                </a:ext>
              </a:extLst>
            </p:cNvPr>
            <p:cNvSpPr txBox="1"/>
            <p:nvPr/>
          </p:nvSpPr>
          <p:spPr>
            <a:xfrm>
              <a:off x="1283020" y="2978265"/>
              <a:ext cx="1152128" cy="409973"/>
            </a:xfrm>
            <a:prstGeom prst="rect">
              <a:avLst/>
            </a:prstGeom>
            <a:noFill/>
            <a:effectLst/>
          </p:spPr>
          <p:txBody>
            <a:bodyPr wrap="non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Meiryo UI"/>
                  <a:ea typeface="Meiryo UI"/>
                </a:rPr>
                <a:t>販売会社</a:t>
              </a:r>
              <a:r>
                <a:rPr kumimoji="0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Meiryo UI"/>
                  <a:ea typeface="Meiryo UI"/>
                </a:rPr>
                <a:t>B</a:t>
              </a: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Meiryo UI"/>
                <a:ea typeface="Meiryo UI"/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7A05B17A-8B13-2E37-521D-8BF8B40B6501}"/>
              </a:ext>
            </a:extLst>
          </p:cNvPr>
          <p:cNvGrpSpPr/>
          <p:nvPr/>
        </p:nvGrpSpPr>
        <p:grpSpPr>
          <a:xfrm>
            <a:off x="3953981" y="2941716"/>
            <a:ext cx="1296000" cy="594352"/>
            <a:chOff x="1031084" y="2889578"/>
            <a:chExt cx="1656000" cy="594352"/>
          </a:xfrm>
        </p:grpSpPr>
        <p:sp>
          <p:nvSpPr>
            <p:cNvPr id="39" name="角丸四角形 12">
              <a:extLst>
                <a:ext uri="{FF2B5EF4-FFF2-40B4-BE49-F238E27FC236}">
                  <a16:creationId xmlns:a16="http://schemas.microsoft.com/office/drawing/2014/main" id="{0D09D030-5AD3-8AC7-5D27-23331D6BF1B0}"/>
                </a:ext>
              </a:extLst>
            </p:cNvPr>
            <p:cNvSpPr/>
            <p:nvPr/>
          </p:nvSpPr>
          <p:spPr>
            <a:xfrm>
              <a:off x="1031084" y="2889578"/>
              <a:ext cx="1656000" cy="594352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10101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1" i="0" u="none" strike="noStrike" kern="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16A6A8F-FBCD-46A8-8B0D-E832AFE0FF5C}"/>
                </a:ext>
              </a:extLst>
            </p:cNvPr>
            <p:cNvSpPr txBox="1"/>
            <p:nvPr/>
          </p:nvSpPr>
          <p:spPr>
            <a:xfrm>
              <a:off x="1283020" y="2978265"/>
              <a:ext cx="1152128" cy="409973"/>
            </a:xfrm>
            <a:prstGeom prst="rect">
              <a:avLst/>
            </a:prstGeom>
            <a:noFill/>
            <a:effectLst/>
          </p:spPr>
          <p:txBody>
            <a:bodyPr wrap="non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Meiryo UI"/>
                  <a:ea typeface="Meiryo UI"/>
                </a:rPr>
                <a:t>販売会社</a:t>
              </a:r>
              <a:r>
                <a:rPr kumimoji="0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Meiryo UI"/>
                  <a:ea typeface="Meiryo UI"/>
                </a:rPr>
                <a:t>A</a:t>
              </a: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Meiryo UI"/>
                <a:ea typeface="Meiryo UI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E89D5B5-12CE-5845-538B-C9D69E6C3443}"/>
              </a:ext>
            </a:extLst>
          </p:cNvPr>
          <p:cNvGrpSpPr/>
          <p:nvPr/>
        </p:nvGrpSpPr>
        <p:grpSpPr>
          <a:xfrm>
            <a:off x="2272375" y="4309672"/>
            <a:ext cx="1296000" cy="594352"/>
            <a:chOff x="1031084" y="2889578"/>
            <a:chExt cx="1656000" cy="594352"/>
          </a:xfrm>
        </p:grpSpPr>
        <p:sp>
          <p:nvSpPr>
            <p:cNvPr id="42" name="角丸四角形 12">
              <a:extLst>
                <a:ext uri="{FF2B5EF4-FFF2-40B4-BE49-F238E27FC236}">
                  <a16:creationId xmlns:a16="http://schemas.microsoft.com/office/drawing/2014/main" id="{F982BEB2-AF44-05D2-7B26-A381C362E5CF}"/>
                </a:ext>
              </a:extLst>
            </p:cNvPr>
            <p:cNvSpPr/>
            <p:nvPr/>
          </p:nvSpPr>
          <p:spPr>
            <a:xfrm>
              <a:off x="1031084" y="2889578"/>
              <a:ext cx="1656000" cy="594352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10101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400" b="1" i="0" u="none" strike="noStrike" kern="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60866D60-CA0D-822E-4BD6-E3ED515AEEF8}"/>
                </a:ext>
              </a:extLst>
            </p:cNvPr>
            <p:cNvSpPr txBox="1"/>
            <p:nvPr/>
          </p:nvSpPr>
          <p:spPr>
            <a:xfrm>
              <a:off x="1283020" y="2978265"/>
              <a:ext cx="1152128" cy="409973"/>
            </a:xfrm>
            <a:prstGeom prst="rect">
              <a:avLst/>
            </a:prstGeom>
            <a:noFill/>
            <a:effectLst/>
          </p:spPr>
          <p:txBody>
            <a:bodyPr wrap="non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Meiryo UI"/>
                  <a:ea typeface="Meiryo UI"/>
                </a:rPr>
                <a:t>販売会社</a:t>
              </a:r>
              <a:r>
                <a:rPr kumimoji="0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B3838"/>
                  </a:solidFill>
                  <a:effectLst/>
                  <a:uLnTx/>
                  <a:uFillTx/>
                  <a:latin typeface="Meiryo UI"/>
                  <a:ea typeface="Meiryo UI"/>
                </a:rPr>
                <a:t>C</a:t>
              </a:r>
              <a:endParaRPr kumimoji="0" lang="ja-JP" altLang="en-US" sz="1800" b="1" i="0" u="none" strike="noStrike" kern="0" cap="none" spc="0" normalizeH="0" baseline="0" noProof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Meiryo UI"/>
                <a:ea typeface="Meiryo UI"/>
              </a:endParaRPr>
            </a:p>
          </p:txBody>
        </p:sp>
      </p:grp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5F526BB1-58AF-0ABD-C33A-40E082F19755}"/>
              </a:ext>
            </a:extLst>
          </p:cNvPr>
          <p:cNvCxnSpPr>
            <a:cxnSpLocks/>
            <a:stCxn id="2" idx="2"/>
            <a:endCxn id="42" idx="0"/>
          </p:cNvCxnSpPr>
          <p:nvPr/>
        </p:nvCxnSpPr>
        <p:spPr>
          <a:xfrm flipH="1">
            <a:off x="2920375" y="2557278"/>
            <a:ext cx="924289" cy="1752394"/>
          </a:xfrm>
          <a:prstGeom prst="straightConnector1">
            <a:avLst/>
          </a:prstGeom>
          <a:noFill/>
          <a:ln w="19050" cap="flat" cmpd="sng" algn="ctr">
            <a:solidFill>
              <a:srgbClr val="BC3A3A"/>
            </a:solidFill>
            <a:prstDash val="solid"/>
            <a:headEnd type="none" w="med" len="med"/>
            <a:tailEnd type="triangle"/>
          </a:ln>
          <a:effectLst/>
        </p:spPr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CDB6742F-C335-560D-9B4D-1C4DA6D23487}"/>
              </a:ext>
            </a:extLst>
          </p:cNvPr>
          <p:cNvCxnSpPr>
            <a:cxnSpLocks/>
            <a:stCxn id="2" idx="2"/>
            <a:endCxn id="39" idx="0"/>
          </p:cNvCxnSpPr>
          <p:nvPr/>
        </p:nvCxnSpPr>
        <p:spPr>
          <a:xfrm>
            <a:off x="3844664" y="2557278"/>
            <a:ext cx="757317" cy="384438"/>
          </a:xfrm>
          <a:prstGeom prst="straightConnector1">
            <a:avLst/>
          </a:prstGeom>
          <a:noFill/>
          <a:ln w="19050" cap="flat" cmpd="sng" algn="ctr">
            <a:solidFill>
              <a:srgbClr val="BC3A3A"/>
            </a:solidFill>
            <a:prstDash val="solid"/>
            <a:headEnd type="none" w="med" len="med"/>
            <a:tailEnd type="triangle"/>
          </a:ln>
          <a:effectLst/>
        </p:spPr>
      </p:cxn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0657844-76EC-9B56-A651-CA6842B88538}"/>
              </a:ext>
            </a:extLst>
          </p:cNvPr>
          <p:cNvGrpSpPr/>
          <p:nvPr/>
        </p:nvGrpSpPr>
        <p:grpSpPr>
          <a:xfrm>
            <a:off x="8538539" y="5584678"/>
            <a:ext cx="1800000" cy="648000"/>
            <a:chOff x="8538539" y="5693713"/>
            <a:chExt cx="1800000" cy="648000"/>
          </a:xfrm>
        </p:grpSpPr>
        <p:sp>
          <p:nvSpPr>
            <p:cNvPr id="47" name="角丸四角形 15">
              <a:extLst>
                <a:ext uri="{FF2B5EF4-FFF2-40B4-BE49-F238E27FC236}">
                  <a16:creationId xmlns:a16="http://schemas.microsoft.com/office/drawing/2014/main" id="{EA29046B-3E12-00E5-4886-156C2B657C1D}"/>
                </a:ext>
              </a:extLst>
            </p:cNvPr>
            <p:cNvSpPr/>
            <p:nvPr/>
          </p:nvSpPr>
          <p:spPr>
            <a:xfrm>
              <a:off x="8538539" y="5693713"/>
              <a:ext cx="1800000" cy="648000"/>
            </a:xfrm>
            <a:prstGeom prst="roundRect">
              <a:avLst/>
            </a:prstGeom>
            <a:solidFill>
              <a:srgbClr val="3424AC"/>
            </a:solidFill>
            <a:ln w="19050" cap="flat" cmpd="sng" algn="ctr">
              <a:noFill/>
              <a:prstDash val="solid"/>
            </a:ln>
            <a:effectLst/>
          </p:spPr>
          <p:txBody>
            <a:bodyPr lIns="648000" tIns="0" rIns="0" bIns="0" rtlCol="0" anchor="ctr"/>
            <a:lstStyle/>
            <a:p>
              <a:pPr marL="0" marR="0" lvl="0" indent="0" defTabSz="9145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1" i="0" u="none" strike="noStrike" kern="0" cap="none" spc="0" normalizeH="0" baseline="0" noProof="0" dirty="0">
                  <a:ln w="3810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セキュリティ</a:t>
              </a:r>
              <a:br>
                <a:rPr kumimoji="0" lang="en-US" altLang="ja-JP" sz="1400" b="1" i="0" u="none" strike="noStrike" kern="0" cap="none" spc="0" normalizeH="0" baseline="0" noProof="0" dirty="0">
                  <a:ln w="3810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</a:br>
              <a:r>
                <a:rPr kumimoji="0" lang="en-US" altLang="ja-JP" sz="1400" b="1" i="0" u="none" strike="noStrike" kern="0" cap="none" spc="0" normalizeH="0" baseline="0" noProof="0" dirty="0">
                  <a:ln w="3810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rPr>
                <a:t>/Wi-Fi</a:t>
              </a:r>
            </a:p>
          </p:txBody>
        </p:sp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212DD6E7-D96B-2D54-432B-C490BFD33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93183" y="5712038"/>
              <a:ext cx="318900" cy="621855"/>
            </a:xfrm>
            <a:prstGeom prst="rect">
              <a:avLst/>
            </a:prstGeom>
          </p:spPr>
        </p:pic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E1878E3-4E58-61C1-C957-FFCDF9B5A6BF}"/>
              </a:ext>
            </a:extLst>
          </p:cNvPr>
          <p:cNvSpPr txBox="1"/>
          <p:nvPr/>
        </p:nvSpPr>
        <p:spPr>
          <a:xfrm>
            <a:off x="1432932" y="836712"/>
            <a:ext cx="8905607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solidFill>
                  <a:srgbClr val="101010"/>
                </a:solidFill>
                <a:latin typeface="Meiryo UI"/>
                <a:ea typeface="Meiryo UI"/>
              </a:rPr>
              <a:t>ＩＴ機器・システムが複雑に関係し合っており、</a:t>
            </a:r>
            <a:br>
              <a:rPr lang="en-US" altLang="ja-JP" sz="2000" b="1" dirty="0">
                <a:solidFill>
                  <a:srgbClr val="101010"/>
                </a:solidFill>
                <a:latin typeface="Meiryo UI"/>
                <a:ea typeface="Meiryo UI"/>
              </a:rPr>
            </a:br>
            <a:r>
              <a:rPr lang="ja-JP" altLang="en-US" sz="2000" b="1" dirty="0">
                <a:solidFill>
                  <a:srgbClr val="101010"/>
                </a:solidFill>
                <a:latin typeface="Meiryo UI"/>
                <a:ea typeface="Meiryo UI"/>
              </a:rPr>
              <a:t>トラブル時にたらい回しにされ、どこに聞いたらいいかわからない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8CA6069-39B4-E892-3035-6295E8E78017}"/>
              </a:ext>
            </a:extLst>
          </p:cNvPr>
          <p:cNvSpPr txBox="1"/>
          <p:nvPr/>
        </p:nvSpPr>
        <p:spPr>
          <a:xfrm>
            <a:off x="283980" y="66405"/>
            <a:ext cx="6088526" cy="513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defRPr/>
            </a:pPr>
            <a:r>
              <a:rPr lang="ja-JP" altLang="en-US" sz="2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Meiryo UI"/>
                <a:ea typeface="Meiryo UI"/>
              </a:rPr>
              <a:t>トラブル発生時のよくある現状の問い合わせフロー</a:t>
            </a:r>
            <a:endParaRPr lang="ja-JP" altLang="en-US" sz="2400" dirty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3D25487E-74C3-65B0-C2D1-BA31C32A96C2}"/>
              </a:ext>
            </a:extLst>
          </p:cNvPr>
          <p:cNvGrpSpPr/>
          <p:nvPr/>
        </p:nvGrpSpPr>
        <p:grpSpPr>
          <a:xfrm>
            <a:off x="251575" y="5074331"/>
            <a:ext cx="3671528" cy="1246287"/>
            <a:chOff x="471124" y="5275962"/>
            <a:chExt cx="3671528" cy="1246287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765ACA11-20F6-F479-4633-AC02E0866CC9}"/>
                </a:ext>
              </a:extLst>
            </p:cNvPr>
            <p:cNvSpPr txBox="1"/>
            <p:nvPr/>
          </p:nvSpPr>
          <p:spPr>
            <a:xfrm>
              <a:off x="1094124" y="5513580"/>
              <a:ext cx="3048528" cy="196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Meiryo UI"/>
                  <a:ea typeface="Meiryo UI"/>
                </a:rPr>
                <a:t>施設から直接導入メーカーへ個別に連絡</a:t>
              </a:r>
              <a:endPara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eiryo UI"/>
                <a:ea typeface="Meiryo UI"/>
              </a:endParaRPr>
            </a:p>
          </p:txBody>
        </p: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5E324237-AA84-EC3A-5A0C-66C9AE65ED1D}"/>
                </a:ext>
              </a:extLst>
            </p:cNvPr>
            <p:cNvGrpSpPr/>
            <p:nvPr/>
          </p:nvGrpSpPr>
          <p:grpSpPr>
            <a:xfrm>
              <a:off x="588632" y="5439748"/>
              <a:ext cx="367121" cy="429374"/>
              <a:chOff x="1361660" y="1527428"/>
              <a:chExt cx="360000" cy="568013"/>
            </a:xfrm>
          </p:grpSpPr>
          <p:sp>
            <p:nvSpPr>
              <p:cNvPr id="59" name="楕円 58">
                <a:extLst>
                  <a:ext uri="{FF2B5EF4-FFF2-40B4-BE49-F238E27FC236}">
                    <a16:creationId xmlns:a16="http://schemas.microsoft.com/office/drawing/2014/main" id="{813EE293-E0A1-D5EF-4613-01B052028E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61660" y="1527428"/>
                <a:ext cx="360000" cy="360000"/>
              </a:xfrm>
              <a:prstGeom prst="ellipse">
                <a:avLst/>
              </a:prstGeom>
              <a:solidFill>
                <a:srgbClr val="3F3F3F"/>
              </a:solidFill>
              <a:ln w="76200" cap="flat" cmpd="sng" algn="ctr">
                <a:solidFill>
                  <a:srgbClr val="3F3F3F">
                    <a:alpha val="50000"/>
                  </a:srgbClr>
                </a:solidFill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1</a:t>
                </a:r>
                <a:endParaRPr kumimoji="0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60" name="二等辺三角形 59">
                <a:extLst>
                  <a:ext uri="{FF2B5EF4-FFF2-40B4-BE49-F238E27FC236}">
                    <a16:creationId xmlns:a16="http://schemas.microsoft.com/office/drawing/2014/main" id="{D6C67A9C-976B-36CF-FE56-BA2013E2210D}"/>
                  </a:ext>
                </a:extLst>
              </p:cNvPr>
              <p:cNvSpPr/>
              <p:nvPr/>
            </p:nvSpPr>
            <p:spPr>
              <a:xfrm rot="10800000">
                <a:off x="1451660" y="1843441"/>
                <a:ext cx="180000" cy="252000"/>
              </a:xfrm>
              <a:prstGeom prst="triangle">
                <a:avLst/>
              </a:prstGeom>
              <a:solidFill>
                <a:srgbClr val="3F3F3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31021AE2-7256-BBD5-1536-757DC8AE0D17}"/>
                </a:ext>
              </a:extLst>
            </p:cNvPr>
            <p:cNvSpPr txBox="1"/>
            <p:nvPr/>
          </p:nvSpPr>
          <p:spPr>
            <a:xfrm>
              <a:off x="1094124" y="5980044"/>
              <a:ext cx="2996025" cy="4183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969696"/>
                </a:buClr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Meiryo UI"/>
                  <a:ea typeface="Meiryo UI"/>
                </a:rPr>
                <a:t>施設から販売会社の営業担当に連絡し、</a:t>
              </a:r>
              <a:br>
                <a: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Meiryo UI"/>
                  <a:ea typeface="Meiryo UI"/>
                </a:rPr>
              </a:br>
              <a:r>
                <a: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Meiryo UI"/>
                  <a:ea typeface="Meiryo UI"/>
                </a:rPr>
                <a:t>導入メーカーへ個別に連絡</a:t>
              </a:r>
            </a:p>
          </p:txBody>
        </p:sp>
        <p:sp>
          <p:nvSpPr>
            <p:cNvPr id="55" name="四角形: 1 つの角を切り取る 54">
              <a:extLst>
                <a:ext uri="{FF2B5EF4-FFF2-40B4-BE49-F238E27FC236}">
                  <a16:creationId xmlns:a16="http://schemas.microsoft.com/office/drawing/2014/main" id="{0259CB77-E7EA-8DB1-77D5-C54AB1A5A137}"/>
                </a:ext>
              </a:extLst>
            </p:cNvPr>
            <p:cNvSpPr/>
            <p:nvPr/>
          </p:nvSpPr>
          <p:spPr>
            <a:xfrm>
              <a:off x="471124" y="5275962"/>
              <a:ext cx="3619025" cy="1246287"/>
            </a:xfrm>
            <a:prstGeom prst="snip1Rect">
              <a:avLst>
                <a:gd name="adj" fmla="val 50000"/>
              </a:avLst>
            </a:prstGeom>
            <a:noFill/>
            <a:ln w="19050" cap="flat" cmpd="sng" algn="ctr">
              <a:solidFill>
                <a:srgbClr val="101010"/>
              </a:solidFill>
              <a:prstDash val="solid"/>
            </a:ln>
            <a:effectLst/>
          </p:spPr>
          <p:txBody>
            <a:bodyPr wrap="none" lIns="18000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400" b="0" i="0" u="none" strike="noStrike" kern="0" cap="none" spc="-5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909F335F-1058-AD27-DAFC-7065EBEF5DAA}"/>
                </a:ext>
              </a:extLst>
            </p:cNvPr>
            <p:cNvGrpSpPr/>
            <p:nvPr/>
          </p:nvGrpSpPr>
          <p:grpSpPr>
            <a:xfrm>
              <a:off x="547059" y="5957928"/>
              <a:ext cx="430186" cy="488132"/>
              <a:chOff x="143289" y="5715844"/>
              <a:chExt cx="430186" cy="488132"/>
            </a:xfrm>
          </p:grpSpPr>
          <p:sp>
            <p:nvSpPr>
              <p:cNvPr id="57" name="二等辺三角形 56">
                <a:extLst>
                  <a:ext uri="{FF2B5EF4-FFF2-40B4-BE49-F238E27FC236}">
                    <a16:creationId xmlns:a16="http://schemas.microsoft.com/office/drawing/2014/main" id="{1D93E8E0-1A7A-6523-677A-40B181ED7B20}"/>
                  </a:ext>
                </a:extLst>
              </p:cNvPr>
              <p:cNvSpPr/>
              <p:nvPr/>
            </p:nvSpPr>
            <p:spPr>
              <a:xfrm rot="10800000">
                <a:off x="266351" y="6013483"/>
                <a:ext cx="183560" cy="190493"/>
              </a:xfrm>
              <a:prstGeom prst="triangle">
                <a:avLst/>
              </a:prstGeom>
              <a:solidFill>
                <a:srgbClr val="BC3A3A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58" name="楕円 57">
                <a:extLst>
                  <a:ext uri="{FF2B5EF4-FFF2-40B4-BE49-F238E27FC236}">
                    <a16:creationId xmlns:a16="http://schemas.microsoft.com/office/drawing/2014/main" id="{1E9C0220-9665-DB5A-6634-642FA596CA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3289" y="5715844"/>
                <a:ext cx="430186" cy="318879"/>
              </a:xfrm>
              <a:prstGeom prst="ellipse">
                <a:avLst/>
              </a:prstGeom>
              <a:solidFill>
                <a:srgbClr val="BC3A3A"/>
              </a:solidFill>
              <a:ln w="76200" cap="flat" cmpd="sng" algn="ctr">
                <a:solidFill>
                  <a:srgbClr val="E59494">
                    <a:alpha val="60000"/>
                  </a:srgbClr>
                </a:solidFill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2</a:t>
                </a:r>
                <a:endParaRPr kumimoji="0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</p:grpSp>
      <p:sp>
        <p:nvSpPr>
          <p:cNvPr id="61" name="スライド番号プレースホルダ 5">
            <a:extLst>
              <a:ext uri="{FF2B5EF4-FFF2-40B4-BE49-F238E27FC236}">
                <a16:creationId xmlns:a16="http://schemas.microsoft.com/office/drawing/2014/main" id="{2F222C1C-FF65-6DCD-C7CE-7E7DBB0A4A35}"/>
              </a:ext>
            </a:extLst>
          </p:cNvPr>
          <p:cNvSpPr txBox="1">
            <a:spLocks/>
          </p:cNvSpPr>
          <p:nvPr/>
        </p:nvSpPr>
        <p:spPr>
          <a:xfrm>
            <a:off x="11538892" y="6178191"/>
            <a:ext cx="479995" cy="287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defPPr>
              <a:defRPr lang="ja-JP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1" lang="en-US" sz="1200" b="1" i="0" u="none" strike="noStrike" kern="1200" cap="none" spc="0" baseline="0">
                <a:solidFill>
                  <a:srgbClr val="8A8A8A"/>
                </a:solidFill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EA52B44-42F9-4E8E-98BA-1582BECD137C}" type="slidenum">
              <a:rPr altLang="ja-JP" sz="900" b="0" smtClean="0">
                <a:latin typeface="Meiryo UI"/>
                <a:ea typeface="Meiryo UI"/>
              </a:rPr>
              <a:pPr>
                <a:defRPr/>
              </a:pPr>
              <a:t>11</a:t>
            </a:fld>
            <a:endParaRPr lang="ja-JP" altLang="en-US" sz="900" b="0" dirty="0"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422905243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B773AB8-39BD-E097-8E0F-AF6DC52D9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980728"/>
            <a:ext cx="11173465" cy="532859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E59129-B778-D34D-1567-45DFA8A73EAB}"/>
              </a:ext>
            </a:extLst>
          </p:cNvPr>
          <p:cNvSpPr txBox="1"/>
          <p:nvPr/>
        </p:nvSpPr>
        <p:spPr>
          <a:xfrm>
            <a:off x="335360" y="49788"/>
            <a:ext cx="4891083" cy="513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defRPr/>
            </a:pPr>
            <a:r>
              <a:rPr lang="ja-JP" altLang="en-US" sz="2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Meiryo UI"/>
                <a:ea typeface="Meiryo UI"/>
              </a:rPr>
              <a:t>まかせて</a:t>
            </a:r>
            <a:r>
              <a:rPr lang="en-US" altLang="ja-JP" sz="2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Meiryo UI"/>
                <a:ea typeface="Meiryo UI"/>
              </a:rPr>
              <a:t>IT</a:t>
            </a:r>
            <a:r>
              <a:rPr lang="ja-JP" altLang="en-US" sz="2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Meiryo UI"/>
                <a:ea typeface="Meiryo UI"/>
              </a:rPr>
              <a:t> 介護ソリューションで解決！</a:t>
            </a:r>
            <a:endParaRPr lang="ja-JP" altLang="en-US" sz="2400" dirty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74878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29224F7A-CD8D-2C5B-9613-BAB5E277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01" y="1484784"/>
            <a:ext cx="8002597" cy="393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033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708275"/>
            <a:ext cx="12192000" cy="936625"/>
          </a:xfrm>
        </p:spPr>
        <p:txBody>
          <a:bodyPr/>
          <a:lstStyle/>
          <a:p>
            <a:pPr algn="ctr"/>
            <a:r>
              <a:rPr lang="ja-JP" altLang="en-US" dirty="0"/>
              <a:t>ご清聴ありがとうございました</a:t>
            </a:r>
            <a:endParaRPr kumimoji="1" lang="ja-JP" alt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AC7D1C-B821-21A3-3987-CE9E9A4F9DA4}"/>
              </a:ext>
            </a:extLst>
          </p:cNvPr>
          <p:cNvSpPr txBox="1"/>
          <p:nvPr/>
        </p:nvSpPr>
        <p:spPr>
          <a:xfrm>
            <a:off x="615261" y="8701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目次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D9FA7B-25B6-40BB-6EC9-720D69620108}"/>
              </a:ext>
            </a:extLst>
          </p:cNvPr>
          <p:cNvSpPr txBox="1"/>
          <p:nvPr/>
        </p:nvSpPr>
        <p:spPr>
          <a:xfrm>
            <a:off x="407368" y="836712"/>
            <a:ext cx="12413411" cy="17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福井県介護職員数について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+mn-ea"/>
              </a:rPr>
              <a:t>キヤノンシステムアンドサポート株式会社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について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n-ea"/>
              </a:rPr>
              <a:t>まかせて</a:t>
            </a: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n-ea"/>
              </a:rPr>
              <a:t>IT</a:t>
            </a: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n-ea"/>
              </a:rPr>
              <a:t>介護ソリューション</a:t>
            </a:r>
            <a:endParaRPr kumimoji="0" lang="en-US" altLang="ja-JP" sz="2400" kern="0" dirty="0">
              <a:solidFill>
                <a:srgbClr val="282828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671128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 bwMode="auto">
          <a:xfrm>
            <a:off x="6016052" y="6199947"/>
            <a:ext cx="617594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CB9388-0026-04BC-F80C-95E18FD84A3E}"/>
              </a:ext>
            </a:extLst>
          </p:cNvPr>
          <p:cNvSpPr txBox="1"/>
          <p:nvPr/>
        </p:nvSpPr>
        <p:spPr>
          <a:xfrm>
            <a:off x="6110227" y="5733256"/>
            <a:ext cx="6128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+mn-ea"/>
              </a:rPr>
              <a:t>福井県の介護職員数について</a:t>
            </a:r>
          </a:p>
        </p:txBody>
      </p:sp>
    </p:spTree>
    <p:extLst>
      <p:ext uri="{BB962C8B-B14F-4D97-AF65-F5344CB8AC3E}">
        <p14:creationId xmlns:p14="http://schemas.microsoft.com/office/powerpoint/2010/main" val="23391289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432" y="59088"/>
            <a:ext cx="9408000" cy="561600"/>
          </a:xfrm>
        </p:spPr>
        <p:txBody>
          <a:bodyPr wrap="none">
            <a:noAutofit/>
          </a:bodyPr>
          <a:lstStyle/>
          <a:p>
            <a:r>
              <a:rPr lang="ja-JP" altLang="en-US" b="0" dirty="0">
                <a:latin typeface="+mn-ea"/>
                <a:ea typeface="+mn-ea"/>
              </a:rPr>
              <a:t>北陸エリアの介護職員数について</a:t>
            </a:r>
            <a:endParaRPr kumimoji="1" lang="ja-JP" altLang="en-US" b="0" dirty="0">
              <a:latin typeface="+mn-ea"/>
              <a:ea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48CC1BA-A58F-34EB-B951-22D7E554F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77" y="1208909"/>
            <a:ext cx="7403731" cy="2628000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841A8FA-3E1D-FAEA-E917-06AF983132D2}"/>
              </a:ext>
            </a:extLst>
          </p:cNvPr>
          <p:cNvSpPr txBox="1"/>
          <p:nvPr/>
        </p:nvSpPr>
        <p:spPr>
          <a:xfrm>
            <a:off x="6589184" y="588255"/>
            <a:ext cx="5602816" cy="284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chemeClr val="accent1"/>
              </a:buClr>
            </a:pPr>
            <a:r>
              <a:rPr lang="ja-JP" altLang="en-US" sz="1100" dirty="0">
                <a:latin typeface="+mn-ea"/>
              </a:rPr>
              <a:t>出典：厚生労働省</a:t>
            </a:r>
            <a:r>
              <a:rPr lang="en-US" altLang="ja-JP" sz="1100" dirty="0">
                <a:latin typeface="+mn-ea"/>
              </a:rPr>
              <a:t>HP</a:t>
            </a:r>
            <a:r>
              <a:rPr lang="ja-JP" altLang="en-US" sz="1100" i="0" dirty="0">
                <a:solidFill>
                  <a:srgbClr val="2E3136"/>
                </a:solidFill>
                <a:effectLst/>
                <a:latin typeface="+mn-ea"/>
              </a:rPr>
              <a:t>（第９期介護保険事業計画に基づく介護職員の必要数について）</a:t>
            </a:r>
            <a:endParaRPr kumimoji="1" lang="ja-JP" altLang="en-US" sz="1100" dirty="0">
              <a:latin typeface="+mn-ea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F43ABE8-5173-E300-B47A-75B6D987ED2C}"/>
              </a:ext>
            </a:extLst>
          </p:cNvPr>
          <p:cNvSpPr txBox="1"/>
          <p:nvPr/>
        </p:nvSpPr>
        <p:spPr>
          <a:xfrm>
            <a:off x="10856625" y="3897598"/>
            <a:ext cx="1104900" cy="27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  <a:buClr>
                <a:schemeClr val="accent1"/>
              </a:buClr>
            </a:pPr>
            <a:r>
              <a:rPr lang="ja-JP" altLang="en-US" sz="1050" b="0" i="0" u="none" strike="noStrike" dirty="0">
                <a:solidFill>
                  <a:srgbClr val="000000"/>
                </a:solidFill>
                <a:effectLst/>
                <a:latin typeface="+mn-ea"/>
              </a:rPr>
              <a:t>（単位：人）</a:t>
            </a:r>
          </a:p>
        </p:txBody>
      </p:sp>
      <p:graphicFrame>
        <p:nvGraphicFramePr>
          <p:cNvPr id="53" name="表 52">
            <a:extLst>
              <a:ext uri="{FF2B5EF4-FFF2-40B4-BE49-F238E27FC236}">
                <a16:creationId xmlns:a16="http://schemas.microsoft.com/office/drawing/2014/main" id="{49CD08A5-C9CD-D343-CC4D-75D99CF04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89819"/>
              </p:ext>
            </p:extLst>
          </p:nvPr>
        </p:nvGraphicFramePr>
        <p:xfrm>
          <a:off x="360000" y="4541191"/>
          <a:ext cx="11485090" cy="1840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6309">
                  <a:extLst>
                    <a:ext uri="{9D8B030D-6E8A-4147-A177-3AD203B41FA5}">
                      <a16:colId xmlns:a16="http://schemas.microsoft.com/office/drawing/2014/main" val="182414597"/>
                    </a:ext>
                  </a:extLst>
                </a:gridCol>
                <a:gridCol w="2040062">
                  <a:extLst>
                    <a:ext uri="{9D8B030D-6E8A-4147-A177-3AD203B41FA5}">
                      <a16:colId xmlns:a16="http://schemas.microsoft.com/office/drawing/2014/main" val="1897909950"/>
                    </a:ext>
                  </a:extLst>
                </a:gridCol>
                <a:gridCol w="1020031">
                  <a:extLst>
                    <a:ext uri="{9D8B030D-6E8A-4147-A177-3AD203B41FA5}">
                      <a16:colId xmlns:a16="http://schemas.microsoft.com/office/drawing/2014/main" val="742204839"/>
                    </a:ext>
                  </a:extLst>
                </a:gridCol>
                <a:gridCol w="2040062">
                  <a:extLst>
                    <a:ext uri="{9D8B030D-6E8A-4147-A177-3AD203B41FA5}">
                      <a16:colId xmlns:a16="http://schemas.microsoft.com/office/drawing/2014/main" val="290995582"/>
                    </a:ext>
                  </a:extLst>
                </a:gridCol>
                <a:gridCol w="1054635">
                  <a:extLst>
                    <a:ext uri="{9D8B030D-6E8A-4147-A177-3AD203B41FA5}">
                      <a16:colId xmlns:a16="http://schemas.microsoft.com/office/drawing/2014/main" val="2153714027"/>
                    </a:ext>
                  </a:extLst>
                </a:gridCol>
                <a:gridCol w="1020031">
                  <a:extLst>
                    <a:ext uri="{9D8B030D-6E8A-4147-A177-3AD203B41FA5}">
                      <a16:colId xmlns:a16="http://schemas.microsoft.com/office/drawing/2014/main" val="1752190592"/>
                    </a:ext>
                  </a:extLst>
                </a:gridCol>
                <a:gridCol w="2040062">
                  <a:extLst>
                    <a:ext uri="{9D8B030D-6E8A-4147-A177-3AD203B41FA5}">
                      <a16:colId xmlns:a16="http://schemas.microsoft.com/office/drawing/2014/main" val="638594119"/>
                    </a:ext>
                  </a:extLst>
                </a:gridCol>
                <a:gridCol w="1063898">
                  <a:extLst>
                    <a:ext uri="{9D8B030D-6E8A-4147-A177-3AD203B41FA5}">
                      <a16:colId xmlns:a16="http://schemas.microsoft.com/office/drawing/2014/main" val="2766193126"/>
                    </a:ext>
                  </a:extLst>
                </a:gridCol>
              </a:tblGrid>
              <a:tr h="3599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北陸</a:t>
                      </a:r>
                      <a:r>
                        <a:rPr lang="en-US" altLang="ja-JP" sz="1100" b="1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県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u="none" strike="noStrike" dirty="0">
                          <a:effectLst/>
                          <a:latin typeface="+mn-ea"/>
                          <a:ea typeface="+mn-ea"/>
                        </a:rPr>
                        <a:t>2022</a:t>
                      </a:r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年度（令和</a:t>
                      </a:r>
                      <a:r>
                        <a:rPr lang="en-US" altLang="ja-JP" sz="1100" b="1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年度）</a:t>
                      </a:r>
                      <a:endParaRPr lang="en-US" altLang="ja-JP" sz="1100" b="1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の介護職員数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u="none" strike="noStrike" dirty="0">
                          <a:effectLst/>
                          <a:latin typeface="+mn-ea"/>
                          <a:ea typeface="+mn-ea"/>
                        </a:rPr>
                        <a:t>2026</a:t>
                      </a:r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年度（令和</a:t>
                      </a:r>
                      <a:r>
                        <a:rPr lang="en-US" altLang="ja-JP" sz="1100" b="1" u="none" strike="noStrike" dirty="0"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年度）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u="none" strike="noStrike" dirty="0">
                          <a:effectLst/>
                          <a:latin typeface="+mn-ea"/>
                          <a:ea typeface="+mn-ea"/>
                        </a:rPr>
                        <a:t>2040</a:t>
                      </a:r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年度（令和</a:t>
                      </a:r>
                      <a:r>
                        <a:rPr lang="en-US" altLang="ja-JP" sz="1100" b="1" u="none" strike="noStrike" dirty="0">
                          <a:effectLst/>
                          <a:latin typeface="+mn-ea"/>
                          <a:ea typeface="+mn-ea"/>
                        </a:rPr>
                        <a:t>22</a:t>
                      </a:r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年度）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7529232"/>
                  </a:ext>
                </a:extLst>
              </a:tr>
              <a:tr h="330832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必要人数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（参考）</a:t>
                      </a:r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現状推移を見込んだ</a:t>
                      </a:r>
                      <a:endParaRPr lang="en-US" altLang="ja-JP" sz="1100" b="1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介護職員数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ギャップ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必要人数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（参考）</a:t>
                      </a:r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現状推移を見込んだ</a:t>
                      </a:r>
                      <a:endParaRPr lang="en-US" altLang="ja-JP" sz="1100" b="1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介護職員数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ギャップ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23569"/>
                  </a:ext>
                </a:extLst>
              </a:tr>
              <a:tr h="25371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新潟県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41,795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43,469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41,697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95.9%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48,407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37,807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78.1%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159098"/>
                  </a:ext>
                </a:extLst>
              </a:tr>
              <a:tr h="2485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富山県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19,325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22,463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19,543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87.0%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23,126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18,238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78.9%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68102"/>
                  </a:ext>
                </a:extLst>
              </a:tr>
              <a:tr h="2485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石川県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19,931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22,750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21,672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95.3%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25,409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23,555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92.7%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01572"/>
                  </a:ext>
                </a:extLst>
              </a:tr>
              <a:tr h="2485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福井県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13,693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12,349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12,158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98.5%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12,802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12,874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97854"/>
                  </a:ext>
                </a:extLst>
              </a:tr>
            </a:tbl>
          </a:graphicData>
        </a:graphic>
      </p:graphicFrame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A3B0D90-4660-8A58-4C1C-65E6F8A3278F}"/>
              </a:ext>
            </a:extLst>
          </p:cNvPr>
          <p:cNvSpPr txBox="1"/>
          <p:nvPr/>
        </p:nvSpPr>
        <p:spPr>
          <a:xfrm>
            <a:off x="2711948" y="-10315"/>
            <a:ext cx="995785" cy="524631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buClr>
                <a:schemeClr val="accent1"/>
              </a:buClr>
            </a:pPr>
            <a:r>
              <a:rPr kumimoji="1" lang="ja-JP" altLang="en-US" sz="3200" b="1" kern="3200" spc="1500" dirty="0">
                <a:solidFill>
                  <a:srgbClr val="FF0000"/>
                </a:solidFill>
                <a:latin typeface="+mj-ea"/>
                <a:ea typeface="+mj-ea"/>
              </a:rPr>
              <a:t>・・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66D6219-1E1F-F4CD-F2C2-7ECCAF913A13}"/>
              </a:ext>
            </a:extLst>
          </p:cNvPr>
          <p:cNvCxnSpPr/>
          <p:nvPr/>
        </p:nvCxnSpPr>
        <p:spPr>
          <a:xfrm>
            <a:off x="353455" y="6352903"/>
            <a:ext cx="11485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1">
            <a:extLst>
              <a:ext uri="{FF2B5EF4-FFF2-40B4-BE49-F238E27FC236}">
                <a16:creationId xmlns:a16="http://schemas.microsoft.com/office/drawing/2014/main" id="{C3B3D485-1F69-8D1B-869B-028C73FCD135}"/>
              </a:ext>
            </a:extLst>
          </p:cNvPr>
          <p:cNvSpPr txBox="1">
            <a:spLocks/>
          </p:cNvSpPr>
          <p:nvPr/>
        </p:nvSpPr>
        <p:spPr>
          <a:xfrm>
            <a:off x="187877" y="730473"/>
            <a:ext cx="3673032" cy="161569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ja-JP" sz="2400" b="1" i="0" u="none" strike="noStrike" kern="1200" cap="none" spc="0" baseline="0">
                <a:solidFill>
                  <a:srgbClr val="101010"/>
                </a:solidFill>
                <a:uFillTx/>
                <a:latin typeface="Segoe UI Semibold"/>
                <a:ea typeface="Meiryo UI"/>
              </a:defRPr>
            </a:lvl1pPr>
          </a:lstStyle>
          <a:p>
            <a:r>
              <a:rPr kumimoji="0" lang="en-US" altLang="ja-JP" sz="2000" b="0" dirty="0">
                <a:latin typeface="+mn-ea"/>
                <a:ea typeface="+mn-ea"/>
              </a:rPr>
              <a:t>2040</a:t>
            </a:r>
            <a:r>
              <a:rPr kumimoji="0" lang="ja-JP" altLang="en-US" sz="2000" b="0" dirty="0">
                <a:latin typeface="+mn-ea"/>
                <a:ea typeface="+mn-ea"/>
              </a:rPr>
              <a:t>年　介護職員不足割合　</a:t>
            </a:r>
            <a:endParaRPr kumimoji="0" lang="en-US" altLang="ja-JP" sz="2000" b="0" dirty="0">
              <a:latin typeface="+mn-ea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kumimoji="0" lang="ja-JP" altLang="en-US" sz="2000" b="0" dirty="0">
                <a:latin typeface="+mn-ea"/>
                <a:ea typeface="+mn-ea"/>
              </a:rPr>
              <a:t>全国</a:t>
            </a:r>
            <a:r>
              <a:rPr kumimoji="0" lang="en-US" altLang="ja-JP" sz="2000" b="0" dirty="0">
                <a:latin typeface="+mn-ea"/>
                <a:ea typeface="+mn-ea"/>
              </a:rPr>
              <a:t>‐</a:t>
            </a:r>
            <a:r>
              <a:rPr kumimoji="0" lang="ja-JP" altLang="en-US" sz="2000" b="0" dirty="0">
                <a:latin typeface="+mn-ea"/>
                <a:ea typeface="+mn-ea"/>
              </a:rPr>
              <a:t>－－－－</a:t>
            </a:r>
            <a:r>
              <a:rPr kumimoji="0" lang="en-US" altLang="ja-JP" sz="2000" b="0" dirty="0">
                <a:latin typeface="+mn-ea"/>
                <a:ea typeface="+mn-ea"/>
              </a:rPr>
              <a:t>79%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000" b="0" dirty="0">
                <a:latin typeface="+mn-ea"/>
                <a:ea typeface="+mn-ea"/>
              </a:rPr>
              <a:t>福井</a:t>
            </a:r>
            <a:r>
              <a:rPr kumimoji="1" lang="ja-JP" altLang="en-US" sz="2000" b="0" dirty="0">
                <a:latin typeface="+mn-ea"/>
                <a:ea typeface="+mn-ea"/>
              </a:rPr>
              <a:t>県</a:t>
            </a:r>
            <a:r>
              <a:rPr kumimoji="1" lang="en-US" altLang="ja-JP" sz="2000" b="0" dirty="0">
                <a:latin typeface="+mn-ea"/>
                <a:ea typeface="+mn-ea"/>
              </a:rPr>
              <a:t>‐</a:t>
            </a:r>
            <a:r>
              <a:rPr kumimoji="1" lang="ja-JP" altLang="en-US" sz="2000" b="0" dirty="0">
                <a:latin typeface="+mn-ea"/>
                <a:ea typeface="+mn-ea"/>
              </a:rPr>
              <a:t>－－－</a:t>
            </a:r>
            <a:r>
              <a:rPr kumimoji="1" lang="en-US" altLang="ja-JP" sz="2000" b="0" dirty="0">
                <a:latin typeface="+mn-ea"/>
                <a:ea typeface="+mn-ea"/>
              </a:rPr>
              <a:t>100.6%</a:t>
            </a:r>
          </a:p>
          <a:p>
            <a:endParaRPr lang="en-US" altLang="ja-JP" sz="2000" dirty="0">
              <a:latin typeface="+mn-ea"/>
              <a:ea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E06435-C31A-40D9-8579-103938E39350}"/>
              </a:ext>
            </a:extLst>
          </p:cNvPr>
          <p:cNvSpPr/>
          <p:nvPr/>
        </p:nvSpPr>
        <p:spPr>
          <a:xfrm>
            <a:off x="10607100" y="1916832"/>
            <a:ext cx="1104900" cy="75553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2BDD3B-AFB5-059D-F490-0741AA511FDB}"/>
              </a:ext>
            </a:extLst>
          </p:cNvPr>
          <p:cNvSpPr txBox="1"/>
          <p:nvPr/>
        </p:nvSpPr>
        <p:spPr>
          <a:xfrm flipH="1">
            <a:off x="10992856" y="2136100"/>
            <a:ext cx="64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21%</a:t>
            </a:r>
            <a:endParaRPr kumimoji="1" lang="ja-JP" altLang="en-US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BBEEF1-072F-A1C9-F734-2DCD94E08C72}"/>
              </a:ext>
            </a:extLst>
          </p:cNvPr>
          <p:cNvSpPr/>
          <p:nvPr/>
        </p:nvSpPr>
        <p:spPr>
          <a:xfrm>
            <a:off x="3935760" y="840747"/>
            <a:ext cx="8181389" cy="3056851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518186A-2800-9586-A45A-AADE86A1B844}"/>
              </a:ext>
            </a:extLst>
          </p:cNvPr>
          <p:cNvSpPr txBox="1">
            <a:spLocks/>
          </p:cNvSpPr>
          <p:nvPr/>
        </p:nvSpPr>
        <p:spPr>
          <a:xfrm>
            <a:off x="4164877" y="864555"/>
            <a:ext cx="9408000" cy="5616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ja-JP" sz="2400" b="1" i="0" u="none" strike="noStrike" kern="1200" cap="none" spc="0" baseline="0">
                <a:solidFill>
                  <a:srgbClr val="101010"/>
                </a:solidFill>
                <a:uFillTx/>
                <a:latin typeface="Segoe UI Semibold"/>
                <a:ea typeface="Meiryo UI"/>
              </a:defRPr>
            </a:lvl1pPr>
          </a:lstStyle>
          <a:p>
            <a:r>
              <a:rPr kumimoji="0" lang="ja-JP" altLang="en-US" b="0" dirty="0"/>
              <a:t>全国</a:t>
            </a:r>
            <a:endParaRPr kumimoji="1" lang="ja-JP" altLang="en-US" b="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86AF0E-27B6-7448-D0C3-9D8C391EC07F}"/>
              </a:ext>
            </a:extLst>
          </p:cNvPr>
          <p:cNvSpPr txBox="1"/>
          <p:nvPr/>
        </p:nvSpPr>
        <p:spPr>
          <a:xfrm>
            <a:off x="3143672" y="638288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11,796</a:t>
            </a:r>
            <a:r>
              <a:rPr kumimoji="1" lang="ja-JP" altLang="en-US" b="1" dirty="0"/>
              <a:t>人　　</a:t>
            </a:r>
            <a:r>
              <a:rPr kumimoji="1" lang="en-US" altLang="ja-JP" sz="1200" dirty="0"/>
              <a:t>※2025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2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4</a:t>
            </a:r>
            <a:r>
              <a:rPr kumimoji="1" lang="ja-JP" altLang="en-US" sz="1200" dirty="0"/>
              <a:t>日県担当者様に確認　</a:t>
            </a:r>
            <a:r>
              <a:rPr kumimoji="1" lang="en-US" altLang="ja-JP" dirty="0"/>
              <a:t>95.5%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513284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A5DE66A-0174-5C5A-3C95-F37B7062D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92696"/>
            <a:ext cx="8504488" cy="569555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4EAD6D-EE2C-1CB2-30BA-A3330F563DD5}"/>
              </a:ext>
            </a:extLst>
          </p:cNvPr>
          <p:cNvSpPr txBox="1"/>
          <p:nvPr/>
        </p:nvSpPr>
        <p:spPr>
          <a:xfrm>
            <a:off x="659230" y="248073"/>
            <a:ext cx="5004722" cy="228599"/>
          </a:xfrm>
          <a:prstGeom prst="rect">
            <a:avLst/>
          </a:prstGeom>
          <a:noFill/>
        </p:spPr>
        <p:txBody>
          <a:bodyPr wrap="none" tIns="18000" rtlCol="0" anchor="ctr" anchorCtr="0">
            <a:noAutofit/>
          </a:bodyPr>
          <a:lstStyle/>
          <a:p>
            <a:pPr defTabSz="457200"/>
            <a:r>
              <a:rPr lang="en-US" altLang="ja-JP" sz="2400" dirty="0">
                <a:latin typeface="+mn-ea"/>
              </a:rPr>
              <a:t>【</a:t>
            </a:r>
            <a:r>
              <a:rPr lang="ja-JP" altLang="en-US" sz="2400" dirty="0">
                <a:latin typeface="+mn-ea"/>
              </a:rPr>
              <a:t>参考</a:t>
            </a:r>
            <a:r>
              <a:rPr lang="en-US" altLang="ja-JP" sz="2400" dirty="0">
                <a:latin typeface="+mn-ea"/>
              </a:rPr>
              <a:t>】</a:t>
            </a:r>
            <a:r>
              <a:rPr lang="ja-JP" altLang="en-US" sz="2400" dirty="0">
                <a:latin typeface="+mn-ea"/>
              </a:rPr>
              <a:t>福祉関連の学校で</a:t>
            </a:r>
            <a:r>
              <a:rPr lang="en-US" altLang="ja-JP" sz="2400" dirty="0">
                <a:latin typeface="+mn-ea"/>
              </a:rPr>
              <a:t>ICT</a:t>
            </a:r>
            <a:r>
              <a:rPr lang="ja-JP" altLang="en-US" sz="2400" dirty="0">
                <a:latin typeface="+mn-ea"/>
              </a:rPr>
              <a:t>化の授業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2541E1-DA6D-58D2-9253-B6828D907935}"/>
              </a:ext>
            </a:extLst>
          </p:cNvPr>
          <p:cNvSpPr txBox="1"/>
          <p:nvPr/>
        </p:nvSpPr>
        <p:spPr>
          <a:xfrm rot="784892">
            <a:off x="1710262" y="2991286"/>
            <a:ext cx="833814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6000" b="1" dirty="0">
                <a:solidFill>
                  <a:srgbClr val="28282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Wingdings" panose="05000000000000000000" pitchFamily="2" charset="2"/>
              </a:rPr>
              <a:t>ICT</a:t>
            </a:r>
            <a:r>
              <a:rPr lang="ja-JP" altLang="en-US" sz="6000" b="1" dirty="0">
                <a:solidFill>
                  <a:srgbClr val="28282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Wingdings" panose="05000000000000000000" pitchFamily="2" charset="2"/>
              </a:rPr>
              <a:t>化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Wingdings" panose="05000000000000000000" pitchFamily="2" charset="2"/>
              </a:rPr>
              <a:t>を学ぶ・体験する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2069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 bwMode="auto">
          <a:xfrm>
            <a:off x="6016052" y="6199947"/>
            <a:ext cx="617594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CB9388-0026-04BC-F80C-95E18FD84A3E}"/>
              </a:ext>
            </a:extLst>
          </p:cNvPr>
          <p:cNvSpPr txBox="1"/>
          <p:nvPr/>
        </p:nvSpPr>
        <p:spPr>
          <a:xfrm>
            <a:off x="6146377" y="5733256"/>
            <a:ext cx="6286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+mn-ea"/>
              </a:rPr>
              <a:t>キヤノンシステムアンドサポート株式会社について</a:t>
            </a:r>
          </a:p>
        </p:txBody>
      </p:sp>
    </p:spTree>
    <p:extLst>
      <p:ext uri="{BB962C8B-B14F-4D97-AF65-F5344CB8AC3E}">
        <p14:creationId xmlns:p14="http://schemas.microsoft.com/office/powerpoint/2010/main" val="277126418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タイトル 1">
            <a:extLst>
              <a:ext uri="{FF2B5EF4-FFF2-40B4-BE49-F238E27FC236}">
                <a16:creationId xmlns:a16="http://schemas.microsoft.com/office/drawing/2014/main" id="{221B085A-97A2-E5C6-7257-52463D333505}"/>
              </a:ext>
            </a:extLst>
          </p:cNvPr>
          <p:cNvSpPr txBox="1">
            <a:spLocks/>
          </p:cNvSpPr>
          <p:nvPr/>
        </p:nvSpPr>
        <p:spPr>
          <a:xfrm>
            <a:off x="547625" y="59091"/>
            <a:ext cx="11309015" cy="561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ja-JP" sz="2400" b="1" i="0" u="none" strike="noStrike" kern="1200" cap="none" spc="0" baseline="0">
                <a:solidFill>
                  <a:srgbClr val="101010"/>
                </a:solidFill>
                <a:uFillTx/>
                <a:latin typeface="Segoe UI Semibold"/>
                <a:ea typeface="Meiryo U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+mn-ea"/>
                <a:ea typeface="+mn-ea"/>
              </a:rPr>
              <a:t>キヤノンシステムアンドサポート株式会社について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AB9940-C58C-8BD4-8F76-D50F30DC5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36" y="689803"/>
            <a:ext cx="9513743" cy="537259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4012E9F-D248-605A-1739-D68189CEB46D}"/>
              </a:ext>
            </a:extLst>
          </p:cNvPr>
          <p:cNvSpPr txBox="1"/>
          <p:nvPr/>
        </p:nvSpPr>
        <p:spPr>
          <a:xfrm>
            <a:off x="43756" y="6207330"/>
            <a:ext cx="12104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15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ea"/>
              </a:rPr>
              <a:t>私たちは、キヤノンが得意とするイメージング技術と</a:t>
            </a:r>
            <a:r>
              <a:rPr kumimoji="1" lang="en" altLang="ja-JP" sz="1800" b="1" i="0" u="none" strike="noStrike" kern="1200" cap="none" spc="15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ea"/>
              </a:rPr>
              <a:t>IT</a:t>
            </a:r>
            <a:r>
              <a:rPr kumimoji="1" lang="ja-JP" altLang="en-US" sz="1800" b="1" i="0" u="none" strike="noStrike" kern="1200" cap="none" spc="15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ea"/>
              </a:rPr>
              <a:t>を組み合わせたソリューションを提供しています。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19006504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677E59C-B3F9-EBB1-A26C-CE745BF8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890" y="704162"/>
            <a:ext cx="9485574" cy="5389134"/>
          </a:xfrm>
          <a:prstGeom prst="rect">
            <a:avLst/>
          </a:prstGeom>
        </p:spPr>
      </p:pic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44CB4593-8EE5-6AF2-FD67-1881A9E0D59C}"/>
              </a:ext>
            </a:extLst>
          </p:cNvPr>
          <p:cNvGraphicFramePr>
            <a:graphicFrameLocks noGrp="1"/>
          </p:cNvGraphicFramePr>
          <p:nvPr/>
        </p:nvGraphicFramePr>
        <p:xfrm>
          <a:off x="191959" y="2344783"/>
          <a:ext cx="4831861" cy="32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180">
                  <a:extLst>
                    <a:ext uri="{9D8B030D-6E8A-4147-A177-3AD203B41FA5}">
                      <a16:colId xmlns:a16="http://schemas.microsoft.com/office/drawing/2014/main" val="1638683791"/>
                    </a:ext>
                  </a:extLst>
                </a:gridCol>
                <a:gridCol w="3790681">
                  <a:extLst>
                    <a:ext uri="{9D8B030D-6E8A-4147-A177-3AD203B41FA5}">
                      <a16:colId xmlns:a16="http://schemas.microsoft.com/office/drawing/2014/main" val="5381697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400" b="0" spc="100" baseline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400" b="0" spc="0" baseline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8990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b="0" spc="100" baseline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設立</a:t>
                      </a:r>
                      <a:endParaRPr kumimoji="1" lang="ja-JP" altLang="en-US" sz="1400" b="0" spc="100" baseline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1980</a:t>
                      </a:r>
                      <a:r>
                        <a:rPr kumimoji="1" lang="ja-JP" altLang="en-US" sz="140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年 </a:t>
                      </a:r>
                      <a:r>
                        <a:rPr kumimoji="1" lang="en-US" altLang="ja-JP" sz="140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40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0106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b="0" spc="100" baseline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資本金</a:t>
                      </a:r>
                      <a:endParaRPr kumimoji="1" lang="ja-JP" altLang="en-US" sz="1400" b="0" spc="100" baseline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-US" altLang="ja-JP" sz="140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4,561</a:t>
                      </a:r>
                      <a:r>
                        <a:rPr kumimoji="1" lang="ja-JP" altLang="en-US" sz="140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百万円</a:t>
                      </a:r>
                      <a:endParaRPr kumimoji="1" lang="ja-JP" altLang="en-US" sz="1400" b="0" spc="50" baseline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422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b="0" spc="100" baseline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売上高</a:t>
                      </a:r>
                      <a:endParaRPr kumimoji="1" lang="ja-JP" altLang="en-US" sz="1400" b="0" spc="100" baseline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-US" altLang="ja-JP" sz="1400" b="0" spc="5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983</a:t>
                      </a:r>
                      <a:r>
                        <a:rPr kumimoji="1" lang="ja-JP" altLang="en-US" sz="1400" b="0" spc="5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億円</a:t>
                      </a:r>
                      <a:r>
                        <a:rPr kumimoji="1" lang="ja-JP" altLang="en-US" sz="1050" b="0" spc="5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spc="5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2022</a:t>
                      </a:r>
                      <a:r>
                        <a:rPr kumimoji="1" lang="ja-JP" altLang="en-US" sz="1050" b="0" spc="5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1050" b="0" spc="5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sz="1050" b="0" spc="5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月期）</a:t>
                      </a:r>
                      <a:endParaRPr kumimoji="1" lang="ja-JP" altLang="en-US" sz="1400" b="0" spc="50" baseline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3077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b="0" spc="100" baseline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従業員数</a:t>
                      </a:r>
                      <a:endParaRPr kumimoji="1" lang="ja-JP" altLang="en-US" sz="1400" b="0" spc="100" baseline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4,633</a:t>
                      </a:r>
                      <a:r>
                        <a:rPr kumimoji="1" lang="ja-JP" altLang="en-US" sz="140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名</a:t>
                      </a:r>
                      <a:r>
                        <a:rPr kumimoji="1" lang="ja-JP" altLang="en-US" sz="105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05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2023</a:t>
                      </a:r>
                      <a:r>
                        <a:rPr kumimoji="1" lang="ja-JP" altLang="en-US" sz="105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105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105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sz="105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spc="5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日現在）</a:t>
                      </a:r>
                      <a:endParaRPr kumimoji="1" lang="en-US" altLang="ja-JP" sz="1050" b="0" spc="50" baseline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53657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b="0" spc="100" baseline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事業内容</a:t>
                      </a:r>
                      <a:endParaRPr kumimoji="1" lang="ja-JP" altLang="en-US" sz="1400" b="0" spc="100" baseline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400" b="0" spc="100" baseline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eiryo UI" panose="020B0604030504040204" pitchFamily="50" charset="-128"/>
                        </a:rPr>
                        <a:t>キヤノン製品および関連ソリューションや他社製システム機器によるコンサルティングセールス、オフィスのネットワーク構築とサービス・サポート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29183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en-US" altLang="ja-JP" sz="1400" b="0" spc="100" baseline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400" b="0" spc="100" baseline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タイトル 1">
            <a:extLst>
              <a:ext uri="{FF2B5EF4-FFF2-40B4-BE49-F238E27FC236}">
                <a16:creationId xmlns:a16="http://schemas.microsoft.com/office/drawing/2014/main" id="{82AF82B5-D519-E6FE-6122-463081E05A40}"/>
              </a:ext>
            </a:extLst>
          </p:cNvPr>
          <p:cNvSpPr txBox="1">
            <a:spLocks/>
          </p:cNvSpPr>
          <p:nvPr/>
        </p:nvSpPr>
        <p:spPr>
          <a:xfrm>
            <a:off x="551384" y="75306"/>
            <a:ext cx="11309015" cy="561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ja-JP" sz="2400" b="1" i="0" u="none" strike="noStrike" kern="1200" cap="none" spc="0" baseline="0">
                <a:solidFill>
                  <a:srgbClr val="101010"/>
                </a:solidFill>
                <a:uFillTx/>
                <a:latin typeface="Segoe UI Semibold"/>
                <a:ea typeface="Meiryo U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101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会社概要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AA61E-746B-A361-3AD3-56799C3ABD16}"/>
              </a:ext>
            </a:extLst>
          </p:cNvPr>
          <p:cNvSpPr txBox="1"/>
          <p:nvPr/>
        </p:nvSpPr>
        <p:spPr>
          <a:xfrm>
            <a:off x="0" y="6218302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15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ea"/>
                <a:cs typeface="+mn-cs"/>
              </a:rPr>
              <a:t>全国</a:t>
            </a:r>
            <a:r>
              <a:rPr kumimoji="1" lang="en-US" altLang="ja-JP" sz="2000" b="1" i="0" u="none" strike="noStrike" kern="1200" cap="none" spc="15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ea"/>
                <a:cs typeface="+mn-cs"/>
              </a:rPr>
              <a:t>158</a:t>
            </a:r>
            <a:r>
              <a:rPr kumimoji="1" lang="ja-JP" altLang="en-US" sz="2000" b="1" i="0" u="none" strike="noStrike" kern="1200" cap="none" spc="15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ea"/>
                <a:cs typeface="+mn-cs"/>
              </a:rPr>
              <a:t>拠点のネットワークで、お客さまの課題に最適なソリューションを提供しています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2724741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/>
          </p:nvPr>
        </p:nvSpPr>
        <p:spPr>
          <a:xfrm>
            <a:off x="547625" y="74115"/>
            <a:ext cx="11309015" cy="561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ja-JP" altLang="en-US" b="0" dirty="0">
                <a:latin typeface="+mn-ea"/>
                <a:ea typeface="+mn-ea"/>
              </a:rPr>
              <a:t>介護福祉への取り組み</a:t>
            </a:r>
            <a:endParaRPr lang="en-US" b="0" dirty="0">
              <a:latin typeface="+mn-ea"/>
              <a:ea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467546-88AE-6F5C-DAEC-E9A9FFE3A312}"/>
              </a:ext>
            </a:extLst>
          </p:cNvPr>
          <p:cNvSpPr txBox="1"/>
          <p:nvPr/>
        </p:nvSpPr>
        <p:spPr>
          <a:xfrm>
            <a:off x="0" y="905960"/>
            <a:ext cx="12192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「お客さまの進化を支援すること」</a:t>
            </a:r>
            <a:r>
              <a:rPr kumimoji="1" lang="ja-JP" altLang="en-US" sz="26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が私たちのミッションです</a:t>
            </a:r>
            <a:endParaRPr kumimoji="1" lang="en-US" altLang="ja-JP" sz="2600" b="1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社会・お客さまの課題を</a:t>
            </a:r>
            <a:r>
              <a:rPr kumimoji="1" lang="en-US" altLang="ja-JP" sz="4000" b="1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ICT</a:t>
            </a:r>
            <a:r>
              <a:rPr kumimoji="1" lang="ja-JP" altLang="en-US" sz="26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と</a:t>
            </a:r>
            <a:r>
              <a:rPr kumimoji="1" lang="ja-JP" altLang="en-US" sz="4000" b="1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人</a:t>
            </a:r>
            <a:r>
              <a:rPr kumimoji="1" lang="ja-JP" altLang="en-US" sz="26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の力で解決する</a:t>
            </a:r>
            <a:endParaRPr kumimoji="1" lang="en-US" altLang="ja-JP" sz="2600" b="1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専門領域の強化・新たな事業への取組として</a:t>
            </a:r>
            <a:endParaRPr kumimoji="1" lang="en-US" altLang="ja-JP" sz="3200" b="1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500" b="1" i="0" u="none" strike="noStrike" kern="1200" cap="none" spc="15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ea"/>
              </a:rPr>
              <a:t>2021</a:t>
            </a:r>
            <a:r>
              <a:rPr kumimoji="1" lang="ja-JP" altLang="en-US" sz="3500" b="1" i="0" u="none" strike="noStrike" kern="1200" cap="none" spc="15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ea"/>
              </a:rPr>
              <a:t>年</a:t>
            </a:r>
            <a:r>
              <a:rPr kumimoji="1" lang="en-US" altLang="ja-JP" sz="3500" b="1" i="0" u="none" strike="noStrike" kern="1200" cap="none" spc="15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ea"/>
              </a:rPr>
              <a:t>7</a:t>
            </a:r>
            <a:r>
              <a:rPr kumimoji="1" lang="ja-JP" altLang="en-US" sz="3500" b="1" i="0" u="none" strike="noStrike" kern="1200" cap="none" spc="15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ea"/>
              </a:rPr>
              <a:t>月に、介護福祉 専任組織を立ち上げ</a:t>
            </a:r>
            <a:endParaRPr kumimoji="1" lang="en-US" altLang="ja-JP" sz="3500" b="1" i="0" u="none" strike="noStrike" kern="1200" cap="none" spc="15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1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87C091CC-63E3-FEF9-57BA-5005734D6168}"/>
              </a:ext>
            </a:extLst>
          </p:cNvPr>
          <p:cNvSpPr txBox="1">
            <a:spLocks/>
          </p:cNvSpPr>
          <p:nvPr/>
        </p:nvSpPr>
        <p:spPr bwMode="auto">
          <a:xfrm>
            <a:off x="620110" y="4361695"/>
            <a:ext cx="11007316" cy="182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53979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025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052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076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102" algn="l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全国に専任メンバーを配置し、少子高齢化・労働者不足といった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ea"/>
                <a:ea typeface="+mn-ea"/>
              </a:rPr>
              <a:t>社会課題解決に</a:t>
            </a:r>
            <a:r>
              <a:rPr kumimoji="1" lang="en-US" altLang="ja-JP" sz="35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ea"/>
                <a:ea typeface="+mn-ea"/>
              </a:rPr>
              <a:t>ICT</a:t>
            </a: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ea"/>
                <a:ea typeface="+mn-ea"/>
              </a:rPr>
              <a:t>の力で貢献</a:t>
            </a: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すること目指しています</a:t>
            </a:r>
            <a:endParaRPr kumimoji="1" lang="en-US" altLang="ja-JP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本日は、活動の一端をご紹介させていただきます</a:t>
            </a:r>
          </a:p>
        </p:txBody>
      </p:sp>
    </p:spTree>
    <p:extLst>
      <p:ext uri="{BB962C8B-B14F-4D97-AF65-F5344CB8AC3E}">
        <p14:creationId xmlns:p14="http://schemas.microsoft.com/office/powerpoint/2010/main" val="33374161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_160414 PhaseV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16667</TotalTime>
  <Words>718</Words>
  <Application>Microsoft Office PowerPoint</Application>
  <PresentationFormat>ワイド画面</PresentationFormat>
  <Paragraphs>131</Paragraphs>
  <Slides>15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Meiryo UI</vt:lpstr>
      <vt:lpstr>ＭＳ Ｐゴシック</vt:lpstr>
      <vt:lpstr>メイリオ</vt:lpstr>
      <vt:lpstr>游ゴシック</vt:lpstr>
      <vt:lpstr>游ゴシック Light</vt:lpstr>
      <vt:lpstr>Arial</vt:lpstr>
      <vt:lpstr>Calibri</vt:lpstr>
      <vt:lpstr>Segoe UI</vt:lpstr>
      <vt:lpstr>Segoe UI Semibold</vt:lpstr>
      <vt:lpstr>Wingdings</vt:lpstr>
      <vt:lpstr>2_160414 PhaseV 01</vt:lpstr>
      <vt:lpstr> CanonS&amp;S　介護ICTへの取組 導入事例 ICTによる業務効率化の実現 ～まかせてIT 介護ソリューション～</vt:lpstr>
      <vt:lpstr>PowerPoint プレゼンテーション</vt:lpstr>
      <vt:lpstr>PowerPoint プレゼンテーション</vt:lpstr>
      <vt:lpstr>北陸エリアの介護職員数について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介護福祉への取り組み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ご清聴ありがとうございました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-</dc:creator>
  <cp:lastModifiedBy>-</cp:lastModifiedBy>
  <cp:revision>0</cp:revision>
  <cp:lastPrinted>2025-01-27T04:07:55Z</cp:lastPrinted>
  <dcterms:created xsi:type="dcterms:W3CDTF">2021-01-27T02:22:18Z</dcterms:created>
  <dcterms:modified xsi:type="dcterms:W3CDTF">2021-01-27T02:22:18Z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0x0101006D96B5DC70262F48A3BFE7321EE9539B</vt:lpwstr>
  </property>
</Properties>
</file>