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7034213" cy="10164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8" d="100"/>
          <a:sy n="78" d="100"/>
        </p:scale>
        <p:origin x="15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774237076164847"/>
          <c:y val="0.1313221752636228"/>
          <c:w val="0.38631254165329648"/>
          <c:h val="0.7067679992967248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84C-4546-AE0E-2C19CAEDE60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84C-4546-AE0E-2C19CAEDE606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84C-4546-AE0E-2C19CAEDE606}"/>
              </c:ext>
            </c:extLst>
          </c:dPt>
          <c:dLbls>
            <c:dLbl>
              <c:idx val="0"/>
              <c:layout>
                <c:manualLayout>
                  <c:x val="-5.4740778238602697E-2"/>
                  <c:y val="3.087849312953528E-7"/>
                </c:manualLayout>
              </c:layout>
              <c:tx>
                <c:rich>
                  <a:bodyPr/>
                  <a:lstStyle/>
                  <a:p>
                    <a:fld id="{22D4A4D9-1A9B-4D55-B346-9B6219E8E426}" type="CATEGORYNAME">
                      <a:rPr lang="ja-JP" altLang="en-US" sz="700"/>
                      <a:pPr/>
                      <a:t>[分類名]</a:t>
                    </a:fld>
                    <a:r>
                      <a:rPr lang="en-US" altLang="ja-JP" sz="700" baseline="0" dirty="0"/>
                      <a:t>, </a:t>
                    </a:r>
                    <a:fld id="{FB87F4BA-EA25-45EA-A282-BF2612DAD9B3}" type="VALUE">
                      <a:rPr lang="en-US" altLang="ja-JP" sz="700" baseline="0" smtClean="0"/>
                      <a:pPr/>
                      <a:t>[値]</a:t>
                    </a:fld>
                    <a:r>
                      <a:rPr lang="en-US" altLang="ja-JP" sz="700" baseline="0" dirty="0"/>
                      <a:t>(981)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493938624240886"/>
                      <c:h val="0.2598431372549019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84C-4546-AE0E-2C19CAEDE606}"/>
                </c:ext>
              </c:extLst>
            </c:dLbl>
            <c:dLbl>
              <c:idx val="1"/>
              <c:layout>
                <c:manualLayout>
                  <c:x val="0"/>
                  <c:y val="4.705913231434306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defRPr>
                    </a:pPr>
                    <a:fld id="{45898F9C-B7F3-404D-8B0A-80DE7D18172C}" type="CATEGORYNAME">
                      <a:rPr lang="ja-JP" altLang="en-US" sz="70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pPr>
                        <a:defRPr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[分類名]</a:t>
                    </a:fld>
                    <a:r>
                      <a:rPr lang="en-US" altLang="ja-JP" sz="700" baseline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t>, </a:t>
                    </a:r>
                    <a:fld id="{1DD58E73-2F79-4BFE-8D97-11D159D4317C}" type="VALUE">
                      <a:rPr lang="en-US" altLang="ja-JP" sz="700" baseline="0" smtClean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pPr>
                        <a:defRPr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[値]</a:t>
                    </a:fld>
                    <a:r>
                      <a:rPr lang="en-US" altLang="ja-JP" sz="700" baseline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t>(2892)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BIZ UDゴシック" panose="020B0400000000000000" pitchFamily="49" charset="-128"/>
                      <a:ea typeface="BIZ UDゴシック" panose="020B0400000000000000" pitchFamily="49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163298832250286"/>
                      <c:h val="0.31901991662806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84C-4546-AE0E-2C19CAEDE606}"/>
                </c:ext>
              </c:extLst>
            </c:dLbl>
            <c:dLbl>
              <c:idx val="2"/>
              <c:layout>
                <c:manualLayout>
                  <c:x val="2.9258098223615466E-2"/>
                  <c:y val="-4.529260278624591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defRPr>
                    </a:pPr>
                    <a:fld id="{CC99871F-46D4-4A2D-8C3D-4699A88B34C9}" type="CATEGORYNAME">
                      <a:rPr lang="ja-JP" altLang="en-US" sz="70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pPr>
                        <a:defRPr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[分類名]</a:t>
                    </a:fld>
                    <a:r>
                      <a:rPr lang="en-US" altLang="ja-JP" sz="700" baseline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t>, </a:t>
                    </a:r>
                    <a:fld id="{D0C30906-F9EE-43B5-91C8-1C3588BC8977}" type="VALUE">
                      <a:rPr lang="en-US" altLang="ja-JP" sz="700" baseline="0" smtClean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pPr>
                        <a:defRPr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[値]</a:t>
                    </a:fld>
                    <a:r>
                      <a:rPr lang="en-US" altLang="ja-JP" sz="700" baseline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t>(4407)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BIZ UDゴシック" panose="020B0400000000000000" pitchFamily="49" charset="-128"/>
                      <a:ea typeface="BIZ UDゴシック" panose="020B0400000000000000" pitchFamily="49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76217510428751"/>
                      <c:h val="0.1844338966558907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84C-4546-AE0E-2C19CAEDE6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ゴシック" panose="020B0400000000000000" pitchFamily="49" charset="-128"/>
                    <a:ea typeface="BIZ UDゴシック" panose="020B0400000000000000" pitchFamily="49" charset="-128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小・中合計!$B$3:$B$5</c:f>
              <c:strCache>
                <c:ptCount val="3"/>
                <c:pt idx="0">
                  <c:v>知っていた</c:v>
                </c:pt>
                <c:pt idx="1">
                  <c:v>聞いたことはあったが知らなかった</c:v>
                </c:pt>
                <c:pt idx="2">
                  <c:v>知らなかった</c:v>
                </c:pt>
              </c:strCache>
            </c:strRef>
          </c:cat>
          <c:val>
            <c:numRef>
              <c:f>小・中合計!$D$3:$D$5</c:f>
              <c:numCache>
                <c:formatCode>0.0%</c:formatCode>
                <c:ptCount val="3"/>
                <c:pt idx="0">
                  <c:v>0.11847826086956521</c:v>
                </c:pt>
                <c:pt idx="1">
                  <c:v>0.3492753623188406</c:v>
                </c:pt>
                <c:pt idx="2">
                  <c:v>0.53224637681159426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84C-4546-AE0E-2C19CAEDE60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09-4A0D-9DD2-08DFCA0C184F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109-4A0D-9DD2-08DFCA0C184F}"/>
              </c:ext>
            </c:extLst>
          </c:dPt>
          <c:dLbls>
            <c:dLbl>
              <c:idx val="0"/>
              <c:layout>
                <c:manualLayout>
                  <c:x val="5.1914351947421802E-3"/>
                  <c:y val="7.386886125043097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defRPr>
                    </a:pPr>
                    <a:fld id="{9B70E2E3-6135-4FB5-A585-C04AF1B373BF}" type="CATEGORYNAME">
                      <a:rPr lang="ja-JP" altLang="en-US"/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[分類名]</a:t>
                    </a:fld>
                    <a:r>
                      <a:rPr lang="en-US" altLang="ja-JP" baseline="0"/>
                      <a:t>, </a:t>
                    </a:r>
                    <a:fld id="{34BB825D-E73D-4750-B6D8-858A0208282A}" type="VALUE">
                      <a:rPr lang="en-US" altLang="ja-JP" baseline="0"/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[値]</a:t>
                    </a:fld>
                    <a:r>
                      <a:rPr lang="en-US" altLang="ja-JP" baseline="0"/>
                      <a:t>(598)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BIZ UDゴシック" panose="020B0400000000000000" pitchFamily="49" charset="-128"/>
                      <a:ea typeface="BIZ UDゴシック" panose="020B0400000000000000" pitchFamily="49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982437031675648"/>
                      <c:h val="6.269200643113327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109-4A0D-9DD2-08DFCA0C184F}"/>
                </c:ext>
              </c:extLst>
            </c:dLbl>
            <c:dLbl>
              <c:idx val="1"/>
              <c:layout>
                <c:manualLayout>
                  <c:x val="0.44983781905095055"/>
                  <c:y val="-6.18920171716290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defRPr>
                    </a:pPr>
                    <a:fld id="{EE040246-B733-413A-B1A5-29A1EFCDF0AF}" type="CATEGORYNAME">
                      <a:rPr lang="ja-JP" altLang="en-US"/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[分類名]</a:t>
                    </a:fld>
                    <a:r>
                      <a:rPr lang="en-US" altLang="ja-JP" baseline="0"/>
                      <a:t>, </a:t>
                    </a:r>
                    <a:fld id="{2215DF02-EB81-408B-8756-4C474019A6D5}" type="VALUE">
                      <a:rPr lang="en-US" altLang="ja-JP" baseline="0"/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[値]</a:t>
                    </a:fld>
                    <a:r>
                      <a:rPr lang="en-US" altLang="ja-JP" baseline="0"/>
                      <a:t>(7682)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BIZ UDゴシック" panose="020B0400000000000000" pitchFamily="49" charset="-128"/>
                      <a:ea typeface="BIZ UDゴシック" panose="020B0400000000000000" pitchFamily="49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4378840323835853"/>
                      <c:h val="0.148364856866567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109-4A0D-9DD2-08DFCA0C18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ゴシック" panose="020B0400000000000000" pitchFamily="49" charset="-128"/>
                    <a:ea typeface="BIZ UDゴシック" panose="020B0400000000000000" pitchFamily="49" charset="-128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小・中合計!$B$8:$B$9</c:f>
              <c:strCache>
                <c:ptCount val="2"/>
                <c:pt idx="0">
                  <c:v>いる</c:v>
                </c:pt>
                <c:pt idx="1">
                  <c:v>いない</c:v>
                </c:pt>
              </c:strCache>
            </c:strRef>
          </c:cat>
          <c:val>
            <c:numRef>
              <c:f>小・中合計!$D$8:$D$9</c:f>
              <c:numCache>
                <c:formatCode>0.0%</c:formatCode>
                <c:ptCount val="2"/>
                <c:pt idx="0">
                  <c:v>7.2222222222222215E-2</c:v>
                </c:pt>
                <c:pt idx="1">
                  <c:v>0.92777777777777781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09-4A0D-9DD2-08DFCA0C184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8AC-4CE9-912C-8AD55084571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8AC-4CE9-912C-8AD55084571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8AC-4CE9-912C-8AD55084571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8AC-4CE9-912C-8AD55084571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8AC-4CE9-912C-8AD55084571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8AC-4CE9-912C-8AD550845711}"/>
              </c:ext>
            </c:extLst>
          </c:dPt>
          <c:dLbls>
            <c:dLbl>
              <c:idx val="0"/>
              <c:layout>
                <c:manualLayout>
                  <c:x val="1.00596977009916E-4"/>
                  <c:y val="0.10447462080695995"/>
                </c:manualLayout>
              </c:layout>
              <c:tx>
                <c:rich>
                  <a:bodyPr/>
                  <a:lstStyle/>
                  <a:p>
                    <a:fld id="{6DA91E24-BA83-4188-81E6-F0B4548F6419}" type="CATEGORYNAME">
                      <a:rPr lang="ja-JP" altLang="en-US"/>
                      <a:pPr/>
                      <a:t>[分類名]</a:t>
                    </a:fld>
                    <a:r>
                      <a:rPr lang="en-US" altLang="ja-JP" baseline="0" dirty="0"/>
                      <a:t>, </a:t>
                    </a:r>
                    <a:fld id="{B62CE358-692B-49E8-8858-2F502E464128}" type="VALUE">
                      <a:rPr lang="en-US" altLang="ja-JP" baseline="0" smtClean="0"/>
                      <a:pPr/>
                      <a:t>[値]</a:t>
                    </a:fld>
                    <a:r>
                      <a:rPr lang="en-US" altLang="ja-JP" baseline="0" dirty="0"/>
                      <a:t>(191)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702730852279944"/>
                      <c:h val="0.1996561236668389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8AC-4CE9-912C-8AD550845711}"/>
                </c:ext>
              </c:extLst>
            </c:dLbl>
            <c:dLbl>
              <c:idx val="1"/>
              <c:layout>
                <c:manualLayout>
                  <c:x val="-4.3830814175028583E-3"/>
                  <c:y val="6.2581145047442305E-2"/>
                </c:manualLayout>
              </c:layout>
              <c:tx>
                <c:rich>
                  <a:bodyPr/>
                  <a:lstStyle/>
                  <a:p>
                    <a:fld id="{BE42C54E-0CA1-47A6-839D-1EF454C34316}" type="CATEGORYNAME">
                      <a:rPr lang="ja-JP" altLang="en-US"/>
                      <a:pPr/>
                      <a:t>[分類名]</a:t>
                    </a:fld>
                    <a:r>
                      <a:rPr lang="en-US" altLang="ja-JP" baseline="0" dirty="0"/>
                      <a:t>, </a:t>
                    </a:r>
                    <a:fld id="{0BD3D309-AED5-47A1-B435-201A75848BC6}" type="VALUE">
                      <a:rPr lang="en-US" altLang="ja-JP" baseline="0" smtClean="0"/>
                      <a:pPr/>
                      <a:t>[値]</a:t>
                    </a:fld>
                    <a:r>
                      <a:rPr lang="en-US" altLang="ja-JP" baseline="0" dirty="0"/>
                      <a:t>(127)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177035437571445"/>
                      <c:h val="0.1918358255533347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8AC-4CE9-912C-8AD550845711}"/>
                </c:ext>
              </c:extLst>
            </c:dLbl>
            <c:dLbl>
              <c:idx val="2"/>
              <c:layout>
                <c:manualLayout>
                  <c:x val="-4.6035594983057142E-2"/>
                  <c:y val="-2.6414953794774994E-2"/>
                </c:manualLayout>
              </c:layout>
              <c:tx>
                <c:rich>
                  <a:bodyPr/>
                  <a:lstStyle/>
                  <a:p>
                    <a:fld id="{4C0865E8-2333-4CD8-B81D-A9B8DC8023BD}" type="CATEGORYNAME">
                      <a:rPr lang="ja-JP" altLang="en-US" dirty="0"/>
                      <a:pPr/>
                      <a:t>[分類名]</a:t>
                    </a:fld>
                    <a:r>
                      <a:rPr lang="en-US" altLang="ja-JP" baseline="0" dirty="0"/>
                      <a:t>, </a:t>
                    </a:r>
                    <a:fld id="{5550E58B-97F5-4D80-BF22-A9C3E4A116E3}" type="VALUE">
                      <a:rPr lang="en-US" altLang="ja-JP" baseline="0" smtClean="0"/>
                      <a:pPr/>
                      <a:t>[値]</a:t>
                    </a:fld>
                    <a:r>
                      <a:rPr lang="en-US" altLang="ja-JP" baseline="0" dirty="0"/>
                      <a:t>(143)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866759812015752"/>
                      <c:h val="0.1918358255533347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8AC-4CE9-912C-8AD550845711}"/>
                </c:ext>
              </c:extLst>
            </c:dLbl>
            <c:dLbl>
              <c:idx val="3"/>
              <c:layout>
                <c:manualLayout>
                  <c:x val="1.7105042550489013E-2"/>
                  <c:y val="0.1715051944741562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defRPr>
                    </a:pPr>
                    <a:fld id="{729B3A10-399E-4A38-8AD3-6860505817D6}" type="CATEGORYNAME">
                      <a:rPr lang="ja-JP" altLang="en-US" sz="70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[分類名]</a:t>
                    </a:fld>
                    <a:r>
                      <a:rPr lang="en-US" altLang="ja-JP" sz="700" baseline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t>, </a:t>
                    </a:r>
                    <a:fld id="{4045B6C4-E113-4A11-BD46-85EBBDBAB408}" type="VALUE">
                      <a:rPr lang="en-US" altLang="ja-JP" sz="700" baseline="0" smtClean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[値]</a:t>
                    </a:fld>
                    <a:r>
                      <a:rPr lang="en-US" altLang="ja-JP" sz="700" baseline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t>(326)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BIZ UDゴシック" panose="020B0400000000000000" pitchFamily="49" charset="-128"/>
                      <a:ea typeface="BIZ UDゴシック" panose="020B0400000000000000" pitchFamily="49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712714340149877"/>
                      <c:h val="0.1989682518885207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8AC-4CE9-912C-8AD550845711}"/>
                </c:ext>
              </c:extLst>
            </c:dLbl>
            <c:dLbl>
              <c:idx val="4"/>
              <c:layout>
                <c:manualLayout>
                  <c:x val="1.4126000254032756E-2"/>
                  <c:y val="2.79493321390370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defRPr>
                    </a:pPr>
                    <a:fld id="{C0C5F798-52AC-4EA2-B44B-FEF3E8A9449F}" type="CATEGORYNAME">
                      <a:rPr lang="ja-JP" altLang="en-US" sz="70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[分類名]</a:t>
                    </a:fld>
                    <a:r>
                      <a:rPr lang="en-US" altLang="ja-JP" sz="700" baseline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t>, </a:t>
                    </a:r>
                    <a:fld id="{04DB4955-91E3-4F42-B75D-67453C13D9E4}" type="VALUE">
                      <a:rPr lang="en-US" altLang="ja-JP" sz="700" baseline="0" smtClean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[値]</a:t>
                    </a:fld>
                    <a:r>
                      <a:rPr lang="en-US" altLang="ja-JP" sz="700" baseline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t>(76)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BIZ UDゴシック" panose="020B0400000000000000" pitchFamily="49" charset="-128"/>
                      <a:ea typeface="BIZ UDゴシック" panose="020B0400000000000000" pitchFamily="49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405233075066675"/>
                      <c:h val="0.213951945456234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8AC-4CE9-912C-8AD550845711}"/>
                </c:ext>
              </c:extLst>
            </c:dLbl>
            <c:dLbl>
              <c:idx val="5"/>
              <c:layout>
                <c:manualLayout>
                  <c:x val="9.6611202845167023E-3"/>
                  <c:y val="2.9777999061397472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defRPr>
                    </a:pPr>
                    <a:fld id="{E3B4C9B9-7EA5-4A2E-BC27-7C0C4930399C}" type="CATEGORYNAME">
                      <a:rPr lang="ja-JP" altLang="en-US" sz="70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[分類名]</a:t>
                    </a:fld>
                    <a:r>
                      <a:rPr lang="en-US" altLang="ja-JP" sz="700" baseline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t>, </a:t>
                    </a:r>
                    <a:fld id="{794F0F39-6794-4490-9EF9-08BFD3784C4B}" type="VALUE">
                      <a:rPr lang="en-US" altLang="ja-JP" sz="700" baseline="0" smtClean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[値]</a:t>
                    </a:fld>
                    <a:r>
                      <a:rPr lang="en-US" altLang="ja-JP" sz="700" baseline="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rPr>
                      <a:t>(14)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BIZ UDゴシック" panose="020B0400000000000000" pitchFamily="49" charset="-128"/>
                      <a:ea typeface="BIZ UDゴシック" panose="020B0400000000000000" pitchFamily="49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09450019052456"/>
                      <c:h val="0.1712175390032231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78AC-4CE9-912C-8AD5508457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ゴシック" panose="020B0400000000000000" pitchFamily="49" charset="-128"/>
                    <a:ea typeface="BIZ UDゴシック" panose="020B0400000000000000" pitchFamily="49" charset="-128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小・中合計!$B$12:$B$17</c:f>
              <c:strCache>
                <c:ptCount val="6"/>
                <c:pt idx="0">
                  <c:v>母親</c:v>
                </c:pt>
                <c:pt idx="1">
                  <c:v>父親</c:v>
                </c:pt>
                <c:pt idx="2">
                  <c:v>祖父母</c:v>
                </c:pt>
                <c:pt idx="3">
                  <c:v>きょうだい</c:v>
                </c:pt>
                <c:pt idx="4">
                  <c:v>答えない</c:v>
                </c:pt>
                <c:pt idx="5">
                  <c:v>その他</c:v>
                </c:pt>
              </c:strCache>
            </c:strRef>
          </c:cat>
          <c:val>
            <c:numRef>
              <c:f>小・中合計!$D$12:$D$17</c:f>
              <c:numCache>
                <c:formatCode>0.0%</c:formatCode>
                <c:ptCount val="6"/>
                <c:pt idx="0">
                  <c:v>0.21679909194097616</c:v>
                </c:pt>
                <c:pt idx="1">
                  <c:v>0.14415437003405221</c:v>
                </c:pt>
                <c:pt idx="2">
                  <c:v>0.1623155505107832</c:v>
                </c:pt>
                <c:pt idx="3">
                  <c:v>0.37003405221339386</c:v>
                </c:pt>
                <c:pt idx="4">
                  <c:v>8.6265607264472188E-2</c:v>
                </c:pt>
                <c:pt idx="5">
                  <c:v>1.5891032917139614E-2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8AC-4CE9-912C-8AD55084571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3DC-4BE2-9F66-9A760B4FCCA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3DC-4BE2-9F66-9A760B4FCCAA}"/>
              </c:ext>
            </c:extLst>
          </c:dPt>
          <c:dLbls>
            <c:dLbl>
              <c:idx val="0"/>
              <c:layout>
                <c:manualLayout>
                  <c:x val="-8.4005766684071064E-4"/>
                  <c:y val="4.9042795677656806E-2"/>
                </c:manualLayout>
              </c:layout>
              <c:tx>
                <c:rich>
                  <a:bodyPr/>
                  <a:lstStyle/>
                  <a:p>
                    <a:fld id="{B05DE579-9E61-4215-B089-8BAEE744FDBB}" type="CATEGORYNAME">
                      <a:rPr lang="ja-JP" altLang="en-US"/>
                      <a:pPr/>
                      <a:t>[分類名]</a:t>
                    </a:fld>
                    <a:r>
                      <a:rPr lang="en-US" altLang="ja-JP" baseline="0"/>
                      <a:t>, </a:t>
                    </a:r>
                    <a:fld id="{C69FD7C8-3517-48AA-A30A-1AB417EB6E05}" type="VALUE">
                      <a:rPr lang="en-US" altLang="ja-JP" baseline="0" smtClean="0"/>
                      <a:pPr/>
                      <a:t>[値]</a:t>
                    </a:fld>
                    <a:r>
                      <a:rPr lang="en-US" altLang="ja-JP" baseline="0"/>
                      <a:t>(114)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07467383059369"/>
                      <c:h val="0.3321005115177887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3DC-4BE2-9F66-9A760B4FCCAA}"/>
                </c:ext>
              </c:extLst>
            </c:dLbl>
            <c:dLbl>
              <c:idx val="1"/>
              <c:layout>
                <c:manualLayout>
                  <c:x val="1.378126626567262E-2"/>
                  <c:y val="-0.1097984908259230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defRPr>
                    </a:pPr>
                    <a:fld id="{3BB76DAD-2966-416C-9525-3A12FDBFA54F}" type="CATEGORYNAME">
                      <a:rPr lang="ja-JP" altLang="en-US"/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[分類名]</a:t>
                    </a:fld>
                    <a:r>
                      <a:rPr lang="en-US" altLang="ja-JP" baseline="0"/>
                      <a:t>, </a:t>
                    </a:r>
                    <a:fld id="{55D92A54-5A43-4484-91D2-731354417FB2}" type="VALUE">
                      <a:rPr lang="en-US" altLang="ja-JP" baseline="0" smtClean="0"/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[値]</a:t>
                    </a:fld>
                    <a:r>
                      <a:rPr lang="en-US" altLang="ja-JP" baseline="0"/>
                      <a:t>(484)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BIZ UDゴシック" panose="020B0400000000000000" pitchFamily="49" charset="-128"/>
                      <a:ea typeface="BIZ UDゴシック" panose="020B0400000000000000" pitchFamily="49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62937723643445"/>
                      <c:h val="0.2496023315583717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3DC-4BE2-9F66-9A760B4FCC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ゴシック" panose="020B0400000000000000" pitchFamily="49" charset="-128"/>
                    <a:ea typeface="BIZ UDゴシック" panose="020B0400000000000000" pitchFamily="49" charset="-128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小・中合計!$B$27:$B$28</c:f>
              <c:strCache>
                <c:ptCount val="2"/>
                <c:pt idx="0">
                  <c:v>ある</c:v>
                </c:pt>
                <c:pt idx="1">
                  <c:v>ない</c:v>
                </c:pt>
              </c:strCache>
            </c:strRef>
          </c:cat>
          <c:val>
            <c:numRef>
              <c:f>小・中合計!$D$27:$D$28</c:f>
              <c:numCache>
                <c:formatCode>0.0%</c:formatCode>
                <c:ptCount val="2"/>
                <c:pt idx="0">
                  <c:v>0.19063545150501673</c:v>
                </c:pt>
                <c:pt idx="1">
                  <c:v>0.80936454849498329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3DC-4BE2-9F66-9A760B4FCC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CC9-4B77-BF13-2230EC8DB08B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CC9-4B77-BF13-2230EC8DB08B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CC9-4B77-BF13-2230EC8DB08B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CC9-4B77-BF13-2230EC8DB08B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CC9-4B77-BF13-2230EC8DB08B}"/>
              </c:ext>
            </c:extLst>
          </c:dPt>
          <c:dLbls>
            <c:dLbl>
              <c:idx val="0"/>
              <c:layout>
                <c:manualLayout>
                  <c:x val="-2.2902234568869681E-2"/>
                  <c:y val="-2.180127806294397E-2"/>
                </c:manualLayout>
              </c:layout>
              <c:tx>
                <c:rich>
                  <a:bodyPr/>
                  <a:lstStyle/>
                  <a:p>
                    <a:fld id="{56631330-E063-4B77-933D-5492740BCF30}" type="CATEGORYNAME">
                      <a:rPr lang="ja-JP" altLang="en-US" dirty="0"/>
                      <a:pPr/>
                      <a:t>[分類名]</a:t>
                    </a:fld>
                    <a:r>
                      <a:rPr lang="en-US" altLang="ja-JP" baseline="0" dirty="0"/>
                      <a:t>, </a:t>
                    </a:r>
                    <a:fld id="{6E51FE2A-2F1A-4977-B045-04539C2BA449}" type="VALUE">
                      <a:rPr lang="en-US" altLang="ja-JP" baseline="0" smtClean="0"/>
                      <a:pPr/>
                      <a:t>[値]</a:t>
                    </a:fld>
                    <a:r>
                      <a:rPr lang="en-US" altLang="ja-JP" baseline="0" dirty="0"/>
                      <a:t>(221)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69070385808689"/>
                      <c:h val="0.3312198631202363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CC9-4B77-BF13-2230EC8DB08B}"/>
                </c:ext>
              </c:extLst>
            </c:dLbl>
            <c:dLbl>
              <c:idx val="1"/>
              <c:layout>
                <c:manualLayout>
                  <c:x val="5.191114561440039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defRPr>
                    </a:pPr>
                    <a:fld id="{C21DB284-12C1-4224-822F-186A2C7A7F6D}" type="CATEGORYNAME">
                      <a:rPr lang="ja-JP" altLang="en-US"/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[分類名]</a:t>
                    </a:fld>
                    <a:r>
                      <a:rPr lang="en-US" altLang="ja-JP" baseline="0" dirty="0"/>
                      <a:t>, </a:t>
                    </a:r>
                    <a:fld id="{A2FD6BAE-7ADD-4192-9889-24B28475F096}" type="VALUE">
                      <a:rPr lang="en-US" altLang="ja-JP" baseline="0" smtClean="0"/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[値]</a:t>
                    </a:fld>
                    <a:r>
                      <a:rPr lang="en-US" altLang="ja-JP" baseline="0" dirty="0"/>
                      <a:t>(128)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BIZ UDゴシック" panose="020B0400000000000000" pitchFamily="49" charset="-128"/>
                      <a:ea typeface="BIZ UDゴシック" panose="020B0400000000000000" pitchFamily="49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105922693997596"/>
                      <c:h val="0.194571473012910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CC9-4B77-BF13-2230EC8DB08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8DE1DCB-E09D-4E7A-B8E3-522A423F3A36}" type="CATEGORYNAME">
                      <a:rPr lang="ja-JP" altLang="en-US"/>
                      <a:pPr/>
                      <a:t>[分類名]</a:t>
                    </a:fld>
                    <a:r>
                      <a:rPr lang="en-US" altLang="ja-JP" baseline="0" dirty="0"/>
                      <a:t>, </a:t>
                    </a:r>
                    <a:fld id="{6D35401B-F5C4-47E8-9FD9-6AA495BB8EDA}" type="VALUE">
                      <a:rPr lang="en-US" altLang="ja-JP" baseline="0" smtClean="0"/>
                      <a:pPr/>
                      <a:t>[値]</a:t>
                    </a:fld>
                    <a:r>
                      <a:rPr lang="en-US" altLang="ja-JP" baseline="0" dirty="0"/>
                      <a:t>(99)</a:t>
                    </a: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705888094006498"/>
                      <c:h val="0.2274949601243858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CC9-4B77-BF13-2230EC8DB08B}"/>
                </c:ext>
              </c:extLst>
            </c:dLbl>
            <c:dLbl>
              <c:idx val="3"/>
              <c:layout>
                <c:manualLayout>
                  <c:x val="2.2541347593891475E-7"/>
                  <c:y val="3.21703090164359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+mn-cs"/>
                      </a:defRPr>
                    </a:pPr>
                    <a:fld id="{437AD4D0-D62F-4065-8B96-9CAC55AA0827}" type="CATEGORYNAME">
                      <a:rPr lang="ja-JP" altLang="en-US"/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[分類名]</a:t>
                    </a:fld>
                    <a:r>
                      <a:rPr lang="en-US" altLang="ja-JP" baseline="0" dirty="0"/>
                      <a:t>, </a:t>
                    </a:r>
                  </a:p>
                  <a:p>
                    <a:pPr>
                      <a:defRPr sz="70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defRPr>
                    </a:pPr>
                    <a:fld id="{4DDB83A0-1F26-4E92-9258-6DA269F4D2EC}" type="VALUE">
                      <a:rPr lang="en-US" altLang="ja-JP" baseline="0" smtClean="0"/>
                      <a:pPr>
                        <a:defRPr sz="70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defRPr>
                      </a:pPr>
                      <a:t>[値]</a:t>
                    </a:fld>
                    <a:r>
                      <a:rPr lang="en-US" altLang="ja-JP" baseline="0" dirty="0"/>
                      <a:t>(70)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BIZ UDゴシック" panose="020B0400000000000000" pitchFamily="49" charset="-128"/>
                      <a:ea typeface="BIZ UDゴシック" panose="020B0400000000000000" pitchFamily="49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987400083934374"/>
                      <c:h val="0.2134357821180968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CC9-4B77-BF13-2230EC8DB08B}"/>
                </c:ext>
              </c:extLst>
            </c:dLbl>
            <c:dLbl>
              <c:idx val="4"/>
              <c:layout>
                <c:manualLayout>
                  <c:x val="7.4431529755029646E-2"/>
                  <c:y val="8.231256805101882E-3"/>
                </c:manualLayout>
              </c:layout>
              <c:tx>
                <c:rich>
                  <a:bodyPr/>
                  <a:lstStyle/>
                  <a:p>
                    <a:fld id="{6027740F-ED6D-41CD-8FE7-E6F54D782DA9}" type="CATEGORYNAME">
                      <a:rPr lang="ja-JP" altLang="en-US"/>
                      <a:pPr/>
                      <a:t>[分類名]</a:t>
                    </a:fld>
                    <a:r>
                      <a:rPr lang="en-US" altLang="ja-JP" baseline="0" dirty="0"/>
                      <a:t>, </a:t>
                    </a:r>
                    <a:fld id="{91B03542-96A3-488A-ABB4-5EA1E42D553F}" type="VALUE">
                      <a:rPr lang="en-US" altLang="ja-JP" baseline="0" smtClean="0"/>
                      <a:pPr/>
                      <a:t>[値]</a:t>
                    </a:fld>
                    <a:r>
                      <a:rPr lang="en-US" altLang="ja-JP" baseline="0" dirty="0"/>
                      <a:t>(</a:t>
                    </a:r>
                    <a:r>
                      <a:rPr lang="en-US" altLang="ja-JP" sz="700" b="0" i="0" u="none" strike="noStrike" baseline="0" dirty="0">
                        <a:effectLst/>
                      </a:rPr>
                      <a:t>80</a:t>
                    </a:r>
                    <a:r>
                      <a:rPr lang="en-US" altLang="ja-JP" sz="700" b="0" i="0" u="none" strike="noStrike" baseline="0" dirty="0"/>
                      <a:t>)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791057937574892"/>
                      <c:h val="0.2274952040234354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CC9-4B77-BF13-2230EC8DB0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ゴシック" panose="020B0400000000000000" pitchFamily="49" charset="-128"/>
                    <a:ea typeface="BIZ UDゴシック" panose="020B0400000000000000" pitchFamily="49" charset="-128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小・中合計!$B$20:$B$24</c:f>
              <c:strCache>
                <c:ptCount val="5"/>
                <c:pt idx="0">
                  <c:v>だいたい毎日</c:v>
                </c:pt>
                <c:pt idx="1">
                  <c:v>1週間に3～5回</c:v>
                </c:pt>
                <c:pt idx="2">
                  <c:v>1週間に1～2回</c:v>
                </c:pt>
                <c:pt idx="3">
                  <c:v>1か月に数日</c:v>
                </c:pt>
                <c:pt idx="4">
                  <c:v>その他・無回答</c:v>
                </c:pt>
              </c:strCache>
            </c:strRef>
          </c:cat>
          <c:val>
            <c:numRef>
              <c:f>小・中合計!$D$20:$D$24</c:f>
              <c:numCache>
                <c:formatCode>0.0%</c:formatCode>
                <c:ptCount val="5"/>
                <c:pt idx="0">
                  <c:v>0.36956521739130432</c:v>
                </c:pt>
                <c:pt idx="1">
                  <c:v>0.21404682274247491</c:v>
                </c:pt>
                <c:pt idx="2">
                  <c:v>0.16555183946488294</c:v>
                </c:pt>
                <c:pt idx="3">
                  <c:v>0.11705685618729098</c:v>
                </c:pt>
                <c:pt idx="4">
                  <c:v>0.13377926421404682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CC9-4B77-BF13-2230EC8DB08B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6CC9-4B77-BF13-2230EC8DB08B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6CC9-4B77-BF13-2230EC8DB08B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6CC9-4B77-BF13-2230EC8DB08B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6CC9-4B77-BF13-2230EC8DB08B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6CC9-4B77-BF13-2230EC8DB08B}"/>
              </c:ext>
            </c:extLst>
          </c:dPt>
          <c:cat>
            <c:strRef>
              <c:f>小・中合計!$B$20:$B$24</c:f>
              <c:strCache>
                <c:ptCount val="5"/>
                <c:pt idx="0">
                  <c:v>だいたい毎日</c:v>
                </c:pt>
                <c:pt idx="1">
                  <c:v>1週間に3～5回</c:v>
                </c:pt>
                <c:pt idx="2">
                  <c:v>1週間に1～2回</c:v>
                </c:pt>
                <c:pt idx="3">
                  <c:v>1か月に数日</c:v>
                </c:pt>
                <c:pt idx="4">
                  <c:v>その他・無回答</c:v>
                </c:pt>
              </c:strCache>
            </c:strRef>
          </c:cat>
          <c:val>
            <c:numRef>
              <c:f>小・中合計!$D$20:$D$24</c:f>
              <c:numCache>
                <c:formatCode>0.0%</c:formatCode>
                <c:ptCount val="5"/>
                <c:pt idx="0">
                  <c:v>0.36956521739130432</c:v>
                </c:pt>
                <c:pt idx="1">
                  <c:v>0.21404682274247491</c:v>
                </c:pt>
                <c:pt idx="2">
                  <c:v>0.16555183946488294</c:v>
                </c:pt>
                <c:pt idx="3">
                  <c:v>0.11705685618729098</c:v>
                </c:pt>
                <c:pt idx="4">
                  <c:v>0.13377926421404682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6CC9-4B77-BF13-2230EC8DB0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0.74991</cdr:x>
      <cdr:y>0</cdr:y>
    </cdr:from>
    <cdr:to>
      <cdr:x>0.98761</cdr:x>
      <cdr:y>0.12355</cdr:y>
    </cdr:to>
    <cdr:sp macro="" textlink="">
      <cdr:nvSpPr>
        <cdr:cNvPr id="2" name="テキスト ボックス 38">
          <a:extLst xmlns:a="http://schemas.openxmlformats.org/drawingml/2006/main">
            <a:ext uri="{FF2B5EF4-FFF2-40B4-BE49-F238E27FC236}">
              <a16:creationId xmlns:a16="http://schemas.microsoft.com/office/drawing/2014/main" id="{7C7D07DA-2669-EBD4-E68B-A9F6060002E4}"/>
            </a:ext>
          </a:extLst>
        </cdr:cNvPr>
        <cdr:cNvSpPr txBox="1"/>
      </cdr:nvSpPr>
      <cdr:spPr>
        <a:xfrm xmlns:a="http://schemas.openxmlformats.org/drawingml/2006/main">
          <a:off x="2278593" y="0"/>
          <a:ext cx="722246" cy="20005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kumimoji="1" lang="ja-JP" altLang="en-US" sz="700" dirty="0"/>
            <a:t>（）内実数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0.62722</cdr:x>
      <cdr:y>0</cdr:y>
    </cdr:from>
    <cdr:to>
      <cdr:x>0.896</cdr:x>
      <cdr:y>0.13067</cdr:y>
    </cdr:to>
    <cdr:sp macro="" textlink="">
      <cdr:nvSpPr>
        <cdr:cNvPr id="2" name="テキスト ボックス 38">
          <a:extLst xmlns:a="http://schemas.openxmlformats.org/drawingml/2006/main">
            <a:ext uri="{FF2B5EF4-FFF2-40B4-BE49-F238E27FC236}">
              <a16:creationId xmlns:a16="http://schemas.microsoft.com/office/drawing/2014/main" id="{7C7D07DA-2669-EBD4-E68B-A9F6060002E4}"/>
            </a:ext>
          </a:extLst>
        </cdr:cNvPr>
        <cdr:cNvSpPr txBox="1"/>
      </cdr:nvSpPr>
      <cdr:spPr>
        <a:xfrm xmlns:a="http://schemas.openxmlformats.org/drawingml/2006/main">
          <a:off x="1538823" y="0"/>
          <a:ext cx="659426" cy="21933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kumimoji="1" lang="ja-JP" altLang="en-US" sz="700" dirty="0"/>
            <a:t>（）内実数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FC66-5BD0-487F-B021-2EBBDFC9ED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F0B8-C8A3-4AC7-9A9C-52FA1BCD28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1747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FC66-5BD0-487F-B021-2EBBDFC9ED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F0B8-C8A3-4AC7-9A9C-52FA1BCD28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7449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FC66-5BD0-487F-B021-2EBBDFC9ED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F0B8-C8A3-4AC7-9A9C-52FA1BCD28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075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FC66-5BD0-487F-B021-2EBBDFC9ED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F0B8-C8A3-4AC7-9A9C-52FA1BCD28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6430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FC66-5BD0-487F-B021-2EBBDFC9ED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F0B8-C8A3-4AC7-9A9C-52FA1BCD28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2719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FC66-5BD0-487F-B021-2EBBDFC9ED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F0B8-C8A3-4AC7-9A9C-52FA1BCD28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6800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FC66-5BD0-487F-B021-2EBBDFC9ED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F0B8-C8A3-4AC7-9A9C-52FA1BCD28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2453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FC66-5BD0-487F-B021-2EBBDFC9ED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F0B8-C8A3-4AC7-9A9C-52FA1BCD28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2813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FC66-5BD0-487F-B021-2EBBDFC9ED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F0B8-C8A3-4AC7-9A9C-52FA1BCD28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2663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FC66-5BD0-487F-B021-2EBBDFC9ED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F0B8-C8A3-4AC7-9A9C-52FA1BCD28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6181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FC66-5BD0-487F-B021-2EBBDFC9ED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3F0B8-C8A3-4AC7-9A9C-52FA1BCD28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362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C9FC66-5BD0-487F-B021-2EBBDFC9EDD3}" type="datetimeFigureOut">
              <a:rPr kumimoji="1" lang="ja-JP" altLang="en-US" smtClean="0"/>
              <a:t>2026/3/31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A3F0B8-C8A3-4AC7-9A9C-52FA1BCD28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032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四角形: 角を丸くする 41">
            <a:extLst>
              <a:ext uri="{FF2B5EF4-FFF2-40B4-BE49-F238E27FC236}">
                <a16:creationId xmlns:a16="http://schemas.microsoft.com/office/drawing/2014/main" id="{F71A1492-623B-B8C6-7AB4-D8FEBB3F69C6}"/>
              </a:ext>
            </a:extLst>
          </p:cNvPr>
          <p:cNvSpPr/>
          <p:nvPr/>
        </p:nvSpPr>
        <p:spPr>
          <a:xfrm>
            <a:off x="70046" y="2530317"/>
            <a:ext cx="638174" cy="2230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0813B35F-112A-6FC1-F4E3-0422C50680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858000" cy="673806"/>
          </a:xfr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r>
              <a:rPr kumimoji="1" lang="ja-JP" altLang="en-US" sz="24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ヤングケアラー</a:t>
            </a:r>
            <a:r>
              <a:rPr kumimoji="1" lang="ja-JP" altLang="en-US" sz="25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の実態に関するアンケート調査結果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887D3E2-0620-BB58-3AFD-F1AC23ADD3C5}"/>
              </a:ext>
            </a:extLst>
          </p:cNvPr>
          <p:cNvSpPr txBox="1"/>
          <p:nvPr/>
        </p:nvSpPr>
        <p:spPr>
          <a:xfrm>
            <a:off x="75965" y="1259913"/>
            <a:ext cx="669175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50000"/>
              </a:lnSpc>
            </a:pPr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〇目的　　：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福井市内におけるヤングケアラーの実態を把握し、個別支援等につなげる。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l">
              <a:lnSpc>
                <a:spcPct val="50000"/>
              </a:lnSpc>
            </a:pP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l">
              <a:lnSpc>
                <a:spcPct val="50000"/>
              </a:lnSpc>
            </a:pPr>
            <a:endParaRPr kumimoji="1"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l">
              <a:lnSpc>
                <a:spcPct val="50000"/>
              </a:lnSpc>
            </a:pP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〇対象者　：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小学</a:t>
            </a:r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5,6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年生 　　</a:t>
            </a:r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4136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人（回答数</a:t>
            </a:r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3247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人）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50000"/>
              </a:lnSpc>
            </a:pPr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　　　　　</a:t>
            </a:r>
            <a:endParaRPr kumimoji="1"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50000"/>
              </a:lnSpc>
            </a:pPr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　　　　　　中学</a:t>
            </a:r>
            <a:r>
              <a:rPr kumimoji="1"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1</a:t>
            </a:r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～</a:t>
            </a:r>
            <a:r>
              <a:rPr kumimoji="1"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3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年生　　</a:t>
            </a:r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6207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人（回答数</a:t>
            </a:r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5033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人）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50000"/>
              </a:lnSpc>
            </a:pP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50000"/>
              </a:lnSpc>
            </a:pP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50000"/>
              </a:lnSpc>
            </a:pP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〇調査方法：学校にてタブレットを使用し実施（記名式）　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50000"/>
              </a:lnSpc>
            </a:pP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50000"/>
              </a:lnSpc>
            </a:pP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50000"/>
              </a:lnSpc>
            </a:pP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〇調査期間：令和</a:t>
            </a:r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7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年</a:t>
            </a:r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11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月</a:t>
            </a:r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14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日～令和</a:t>
            </a:r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8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年</a:t>
            </a:r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1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月</a:t>
            </a:r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16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日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50000"/>
              </a:lnSpc>
            </a:pP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algn="l">
              <a:lnSpc>
                <a:spcPct val="50000"/>
              </a:lnSpc>
            </a:pP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7AEBFE8-F5E0-CBF2-F8B7-5830799F710C}"/>
              </a:ext>
            </a:extLst>
          </p:cNvPr>
          <p:cNvSpPr txBox="1"/>
          <p:nvPr/>
        </p:nvSpPr>
        <p:spPr>
          <a:xfrm>
            <a:off x="83124" y="2473637"/>
            <a:ext cx="557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結果</a:t>
            </a:r>
          </a:p>
        </p:txBody>
      </p: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29BC2555-E11F-2C4F-0E5F-7386D9419D2A}"/>
              </a:ext>
            </a:extLst>
          </p:cNvPr>
          <p:cNvGrpSpPr/>
          <p:nvPr/>
        </p:nvGrpSpPr>
        <p:grpSpPr>
          <a:xfrm>
            <a:off x="-70705" y="3154530"/>
            <a:ext cx="3038475" cy="1920881"/>
            <a:chOff x="3342461" y="7994576"/>
            <a:chExt cx="3248025" cy="1872823"/>
          </a:xfrm>
        </p:grpSpPr>
        <p:graphicFrame>
          <p:nvGraphicFramePr>
            <p:cNvPr id="13" name="グラフ 12">
              <a:extLst>
                <a:ext uri="{FF2B5EF4-FFF2-40B4-BE49-F238E27FC236}">
                  <a16:creationId xmlns:a16="http://schemas.microsoft.com/office/drawing/2014/main" id="{8E8C6A11-2564-0A42-947E-BD2AB1C9986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85173514"/>
                </p:ext>
              </p:extLst>
            </p:nvPr>
          </p:nvGraphicFramePr>
          <p:xfrm>
            <a:off x="3342461" y="8248149"/>
            <a:ext cx="3248025" cy="16192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939BB48A-3930-8772-BC76-7A11AFDDDC92}"/>
                </a:ext>
              </a:extLst>
            </p:cNvPr>
            <p:cNvSpPr/>
            <p:nvPr/>
          </p:nvSpPr>
          <p:spPr>
            <a:xfrm>
              <a:off x="3505199" y="8139749"/>
              <a:ext cx="3085287" cy="161925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CC92921F-AB6F-58B3-2F74-7BBA2FC10288}"/>
                </a:ext>
              </a:extLst>
            </p:cNvPr>
            <p:cNvSpPr txBox="1"/>
            <p:nvPr/>
          </p:nvSpPr>
          <p:spPr>
            <a:xfrm>
              <a:off x="4003141" y="7994576"/>
              <a:ext cx="2098210" cy="246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ヤングケアラーの概念の認知度</a:t>
              </a:r>
            </a:p>
          </p:txBody>
        </p:sp>
      </p:grp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6A7AF3C2-E414-34BA-CA65-47233D3E64D3}"/>
              </a:ext>
            </a:extLst>
          </p:cNvPr>
          <p:cNvGrpSpPr/>
          <p:nvPr/>
        </p:nvGrpSpPr>
        <p:grpSpPr>
          <a:xfrm>
            <a:off x="2829933" y="3146317"/>
            <a:ext cx="2664308" cy="1853395"/>
            <a:chOff x="133792" y="4762801"/>
            <a:chExt cx="2446338" cy="2074497"/>
          </a:xfrm>
        </p:grpSpPr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04C14863-954A-F67E-71A2-5E59CADF0B0B}"/>
                </a:ext>
              </a:extLst>
            </p:cNvPr>
            <p:cNvSpPr/>
            <p:nvPr/>
          </p:nvSpPr>
          <p:spPr>
            <a:xfrm>
              <a:off x="305940" y="4940024"/>
              <a:ext cx="2216151" cy="184445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95FC9C42-8D3F-82A7-840E-85FBAED2B0E6}"/>
                </a:ext>
              </a:extLst>
            </p:cNvPr>
            <p:cNvGrpSpPr/>
            <p:nvPr/>
          </p:nvGrpSpPr>
          <p:grpSpPr>
            <a:xfrm>
              <a:off x="133792" y="4762801"/>
              <a:ext cx="2446338" cy="2074497"/>
              <a:chOff x="-286449" y="4529556"/>
              <a:chExt cx="2446338" cy="2074497"/>
            </a:xfrm>
          </p:grpSpPr>
          <p:graphicFrame>
            <p:nvGraphicFramePr>
              <p:cNvPr id="14" name="グラフ 13">
                <a:extLst>
                  <a:ext uri="{FF2B5EF4-FFF2-40B4-BE49-F238E27FC236}">
                    <a16:creationId xmlns:a16="http://schemas.microsoft.com/office/drawing/2014/main" id="{4CE2DFEC-0B5A-C1DF-A701-FD27993E15EB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749698559"/>
                  </p:ext>
                </p:extLst>
              </p:nvPr>
            </p:nvGraphicFramePr>
            <p:xfrm>
              <a:off x="-286449" y="4884790"/>
              <a:ext cx="2446338" cy="171926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58B7C658-67A9-BBC3-19DB-CEEB06E77B45}"/>
                  </a:ext>
                </a:extLst>
              </p:cNvPr>
              <p:cNvSpPr txBox="1"/>
              <p:nvPr/>
            </p:nvSpPr>
            <p:spPr>
              <a:xfrm>
                <a:off x="119594" y="4529556"/>
                <a:ext cx="1734848" cy="28057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000" b="1" dirty="0">
                    <a:latin typeface="BIZ UDゴシック" panose="020B0400000000000000" pitchFamily="49" charset="-128"/>
                    <a:ea typeface="BIZ UDゴシック" panose="020B0400000000000000" pitchFamily="49" charset="-128"/>
                  </a:rPr>
                  <a:t>お世話をしている家族の有無</a:t>
                </a:r>
              </a:p>
            </p:txBody>
          </p: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9E4E618B-1FA6-126F-58BB-B610F5FDE958}"/>
                  </a:ext>
                </a:extLst>
              </p:cNvPr>
              <p:cNvSpPr txBox="1"/>
              <p:nvPr/>
            </p:nvSpPr>
            <p:spPr>
              <a:xfrm>
                <a:off x="1311209" y="4798361"/>
                <a:ext cx="790639" cy="227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700" dirty="0"/>
                  <a:t>（）内実数</a:t>
                </a:r>
              </a:p>
            </p:txBody>
          </p:sp>
        </p:grpSp>
      </p:grp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D26FA02E-2D90-53D1-E5B5-88F97C945714}"/>
              </a:ext>
            </a:extLst>
          </p:cNvPr>
          <p:cNvGrpSpPr/>
          <p:nvPr/>
        </p:nvGrpSpPr>
        <p:grpSpPr>
          <a:xfrm>
            <a:off x="74687" y="5413011"/>
            <a:ext cx="2321086" cy="1995935"/>
            <a:chOff x="3428234" y="3504868"/>
            <a:chExt cx="3237351" cy="2196538"/>
          </a:xfrm>
        </p:grpSpPr>
        <p:sp>
          <p:nvSpPr>
            <p:cNvPr id="31" name="正方形/長方形 30">
              <a:extLst>
                <a:ext uri="{FF2B5EF4-FFF2-40B4-BE49-F238E27FC236}">
                  <a16:creationId xmlns:a16="http://schemas.microsoft.com/office/drawing/2014/main" id="{B083FECF-2E53-F0D9-C286-F1D77E0EA52A}"/>
                </a:ext>
              </a:extLst>
            </p:cNvPr>
            <p:cNvSpPr/>
            <p:nvPr/>
          </p:nvSpPr>
          <p:spPr>
            <a:xfrm>
              <a:off x="3428234" y="3656982"/>
              <a:ext cx="3235899" cy="19772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graphicFrame>
          <p:nvGraphicFramePr>
            <p:cNvPr id="15" name="グラフ 14">
              <a:extLst>
                <a:ext uri="{FF2B5EF4-FFF2-40B4-BE49-F238E27FC236}">
                  <a16:creationId xmlns:a16="http://schemas.microsoft.com/office/drawing/2014/main" id="{2F964200-8676-E210-D996-4D095EA24AB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37401487"/>
                </p:ext>
              </p:extLst>
            </p:nvPr>
          </p:nvGraphicFramePr>
          <p:xfrm>
            <a:off x="3667539" y="3853556"/>
            <a:ext cx="2745230" cy="18478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1EF0750F-C94D-7701-443A-216B40FCE208}"/>
                </a:ext>
              </a:extLst>
            </p:cNvPr>
            <p:cNvSpPr txBox="1"/>
            <p:nvPr/>
          </p:nvSpPr>
          <p:spPr>
            <a:xfrm>
              <a:off x="3878185" y="3504868"/>
              <a:ext cx="2030152" cy="2815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お世話をしている家族</a:t>
              </a: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2828BE7D-5B5B-807B-0141-8F19EE9079EC}"/>
                </a:ext>
              </a:extLst>
            </p:cNvPr>
            <p:cNvSpPr txBox="1"/>
            <p:nvPr/>
          </p:nvSpPr>
          <p:spPr>
            <a:xfrm>
              <a:off x="5658328" y="3721618"/>
              <a:ext cx="1007257" cy="338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700" dirty="0"/>
                <a:t>複数回答あり</a:t>
              </a:r>
              <a:endParaRPr kumimoji="1" lang="en-US" altLang="ja-JP" sz="700" dirty="0"/>
            </a:p>
            <a:p>
              <a:r>
                <a:rPr kumimoji="1" lang="ja-JP" altLang="en-US" sz="700" dirty="0"/>
                <a:t>（）内実数</a:t>
              </a:r>
            </a:p>
          </p:txBody>
        </p:sp>
      </p:grp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6E400169-69C2-99A6-798C-50DE4F98CB93}"/>
              </a:ext>
            </a:extLst>
          </p:cNvPr>
          <p:cNvGrpSpPr/>
          <p:nvPr/>
        </p:nvGrpSpPr>
        <p:grpSpPr>
          <a:xfrm>
            <a:off x="4601736" y="5413045"/>
            <a:ext cx="2453403" cy="1932747"/>
            <a:chOff x="538767" y="8047193"/>
            <a:chExt cx="2404620" cy="1753505"/>
          </a:xfrm>
        </p:grpSpPr>
        <p:graphicFrame>
          <p:nvGraphicFramePr>
            <p:cNvPr id="5" name="グラフ 4">
              <a:extLst>
                <a:ext uri="{FF2B5EF4-FFF2-40B4-BE49-F238E27FC236}">
                  <a16:creationId xmlns:a16="http://schemas.microsoft.com/office/drawing/2014/main" id="{2EA8930C-DF6B-0D75-1C20-5DE64C4882A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362359834"/>
                </p:ext>
              </p:extLst>
            </p:nvPr>
          </p:nvGraphicFramePr>
          <p:xfrm>
            <a:off x="538767" y="8248887"/>
            <a:ext cx="2404620" cy="15309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B927BED5-FA55-EDF6-8482-05B71F5D9232}"/>
                </a:ext>
              </a:extLst>
            </p:cNvPr>
            <p:cNvSpPr/>
            <p:nvPr/>
          </p:nvSpPr>
          <p:spPr>
            <a:xfrm>
              <a:off x="787400" y="8181448"/>
              <a:ext cx="1924050" cy="161925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2BBF71B3-ECE8-524D-1F8B-34F14F0404E0}"/>
                </a:ext>
              </a:extLst>
            </p:cNvPr>
            <p:cNvSpPr txBox="1"/>
            <p:nvPr/>
          </p:nvSpPr>
          <p:spPr>
            <a:xfrm>
              <a:off x="838073" y="8047193"/>
              <a:ext cx="1838928" cy="246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世話に関する相談経験の有無</a:t>
              </a:r>
            </a:p>
          </p:txBody>
        </p:sp>
      </p:grp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690782FD-E4D7-15AA-3E80-9EB269430B61}"/>
              </a:ext>
            </a:extLst>
          </p:cNvPr>
          <p:cNvGrpSpPr/>
          <p:nvPr/>
        </p:nvGrpSpPr>
        <p:grpSpPr>
          <a:xfrm>
            <a:off x="2438180" y="5428655"/>
            <a:ext cx="2377225" cy="1919257"/>
            <a:chOff x="2887531" y="5729518"/>
            <a:chExt cx="2745230" cy="2104035"/>
          </a:xfrm>
        </p:grpSpPr>
        <p:graphicFrame>
          <p:nvGraphicFramePr>
            <p:cNvPr id="6" name="グラフ 5">
              <a:extLst>
                <a:ext uri="{FF2B5EF4-FFF2-40B4-BE49-F238E27FC236}">
                  <a16:creationId xmlns:a16="http://schemas.microsoft.com/office/drawing/2014/main" id="{7ECAA733-A21F-40E3-0A2E-749F8EE6A03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13000053"/>
                </p:ext>
              </p:extLst>
            </p:nvPr>
          </p:nvGraphicFramePr>
          <p:xfrm>
            <a:off x="2950453" y="6008589"/>
            <a:ext cx="2561525" cy="16915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E718C0CC-3C2D-8F5D-13F6-1601FC188DD1}"/>
                </a:ext>
              </a:extLst>
            </p:cNvPr>
            <p:cNvSpPr/>
            <p:nvPr/>
          </p:nvSpPr>
          <p:spPr>
            <a:xfrm>
              <a:off x="2887531" y="5875134"/>
              <a:ext cx="2745230" cy="195841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E465DEAE-C124-AF5C-659E-283690459266}"/>
                </a:ext>
              </a:extLst>
            </p:cNvPr>
            <p:cNvSpPr txBox="1"/>
            <p:nvPr/>
          </p:nvSpPr>
          <p:spPr>
            <a:xfrm>
              <a:off x="3677987" y="5729518"/>
              <a:ext cx="1118034" cy="2699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b="1" dirty="0">
                  <a:latin typeface="BIZ UDゴシック" panose="020B0400000000000000" pitchFamily="49" charset="-128"/>
                  <a:ea typeface="BIZ UDゴシック" panose="020B0400000000000000" pitchFamily="49" charset="-128"/>
                </a:rPr>
                <a:t>お世話の頻度</a:t>
              </a: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7C7D07DA-2669-EBD4-E68B-A9F6060002E4}"/>
                </a:ext>
              </a:extLst>
            </p:cNvPr>
            <p:cNvSpPr txBox="1"/>
            <p:nvPr/>
          </p:nvSpPr>
          <p:spPr>
            <a:xfrm>
              <a:off x="4848974" y="5950771"/>
              <a:ext cx="751844" cy="232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700" dirty="0"/>
                <a:t>（）内実数</a:t>
              </a:r>
            </a:p>
          </p:txBody>
        </p:sp>
      </p:grp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2CB42DD-328F-FD98-92EC-25CBEEF8BC18}"/>
              </a:ext>
            </a:extLst>
          </p:cNvPr>
          <p:cNvSpPr txBox="1"/>
          <p:nvPr/>
        </p:nvSpPr>
        <p:spPr>
          <a:xfrm>
            <a:off x="115592" y="2866338"/>
            <a:ext cx="5908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1.</a:t>
            </a:r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ヤングケアラーの認知度とお世話をしている家族の有無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77C29DAF-3D35-7688-1699-1BAF423DC344}"/>
              </a:ext>
            </a:extLst>
          </p:cNvPr>
          <p:cNvSpPr txBox="1"/>
          <p:nvPr/>
        </p:nvSpPr>
        <p:spPr>
          <a:xfrm>
            <a:off x="115592" y="5096781"/>
            <a:ext cx="64932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2.</a:t>
            </a:r>
            <a:r>
              <a:rPr kumimoji="1" lang="ja-JP" altLang="en-US" sz="11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お世話をしている家族がいると回答した児童・生徒の状況と相談経験の有無</a:t>
            </a:r>
          </a:p>
        </p:txBody>
      </p:sp>
      <p:sp>
        <p:nvSpPr>
          <p:cNvPr id="57" name="四角形: 角を丸くする 56">
            <a:extLst>
              <a:ext uri="{FF2B5EF4-FFF2-40B4-BE49-F238E27FC236}">
                <a16:creationId xmlns:a16="http://schemas.microsoft.com/office/drawing/2014/main" id="{54F26153-68B1-547C-5FF2-2621BDF6E463}"/>
              </a:ext>
            </a:extLst>
          </p:cNvPr>
          <p:cNvSpPr/>
          <p:nvPr/>
        </p:nvSpPr>
        <p:spPr>
          <a:xfrm>
            <a:off x="216064" y="7557290"/>
            <a:ext cx="638174" cy="2230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38120E88-87AA-507A-9797-27C6780F6EEC}"/>
              </a:ext>
            </a:extLst>
          </p:cNvPr>
          <p:cNvSpPr txBox="1"/>
          <p:nvPr/>
        </p:nvSpPr>
        <p:spPr>
          <a:xfrm>
            <a:off x="256498" y="7514184"/>
            <a:ext cx="5573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総括</a:t>
            </a: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03A162CE-88F4-F8C0-AE8B-3866322CBABE}"/>
              </a:ext>
            </a:extLst>
          </p:cNvPr>
          <p:cNvSpPr txBox="1"/>
          <p:nvPr/>
        </p:nvSpPr>
        <p:spPr>
          <a:xfrm>
            <a:off x="264239" y="7812620"/>
            <a:ext cx="61959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・児童・生徒の中でヤングケアラーを知っていたのは１割であり、約９割がヤングケアラーの概念を知ら　</a:t>
            </a:r>
            <a:endParaRPr kumimoji="1"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なかった。</a:t>
            </a:r>
            <a:endParaRPr kumimoji="1"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・お世話をしている家族がいると回答した児童・生徒は</a:t>
            </a:r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7.2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％（</a:t>
            </a:r>
            <a:r>
              <a:rPr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598</a:t>
            </a:r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人）であった。</a:t>
            </a:r>
            <a:endParaRPr kumimoji="1"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・お世話の対象は「きょうだい」、お世話の頻度は「だいたい毎日（</a:t>
            </a:r>
            <a:r>
              <a:rPr kumimoji="1" lang="en-US" altLang="ja-JP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37.0</a:t>
            </a:r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％）」が最も多かった。</a:t>
            </a:r>
            <a:endParaRPr kumimoji="1"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・家族にお世話をしている人がいると回答した人のうち、お世話の相談経験がある人は２割であった。</a:t>
            </a:r>
            <a:endParaRPr kumimoji="1" lang="ja-JP" altLang="en-US" dirty="0"/>
          </a:p>
        </p:txBody>
      </p:sp>
      <p:sp>
        <p:nvSpPr>
          <p:cNvPr id="61" name="四角形: 角を丸くする 60">
            <a:extLst>
              <a:ext uri="{FF2B5EF4-FFF2-40B4-BE49-F238E27FC236}">
                <a16:creationId xmlns:a16="http://schemas.microsoft.com/office/drawing/2014/main" id="{7DF167EE-E6E8-F8C5-09C0-6BA2D037FC74}"/>
              </a:ext>
            </a:extLst>
          </p:cNvPr>
          <p:cNvSpPr/>
          <p:nvPr/>
        </p:nvSpPr>
        <p:spPr>
          <a:xfrm>
            <a:off x="74697" y="856872"/>
            <a:ext cx="897788" cy="25120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A04B63F9-9E0E-7756-EDF7-0A1AA5EAB04F}"/>
              </a:ext>
            </a:extLst>
          </p:cNvPr>
          <p:cNvSpPr txBox="1"/>
          <p:nvPr/>
        </p:nvSpPr>
        <p:spPr>
          <a:xfrm>
            <a:off x="30307" y="821216"/>
            <a:ext cx="897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調査概要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76A27D0-1B92-818B-E2D7-8389CE5BE973}"/>
              </a:ext>
            </a:extLst>
          </p:cNvPr>
          <p:cNvSpPr txBox="1"/>
          <p:nvPr/>
        </p:nvSpPr>
        <p:spPr>
          <a:xfrm>
            <a:off x="274525" y="9014875"/>
            <a:ext cx="6376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調査の結果、ヤングケアラーの疑いがあると思われる児童生徒に対しては、学校と連携して、状況確認や聞き取り調査を行い、適切な支援や見守りにつなげていきます。</a:t>
            </a: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944687B9-5166-0E53-3984-B3FFB7A2986A}"/>
              </a:ext>
            </a:extLst>
          </p:cNvPr>
          <p:cNvSpPr/>
          <p:nvPr/>
        </p:nvSpPr>
        <p:spPr>
          <a:xfrm>
            <a:off x="216064" y="8752202"/>
            <a:ext cx="1101263" cy="2230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5D488A1-E317-1545-1C66-F472C5C32294}"/>
              </a:ext>
            </a:extLst>
          </p:cNvPr>
          <p:cNvSpPr txBox="1"/>
          <p:nvPr/>
        </p:nvSpPr>
        <p:spPr>
          <a:xfrm>
            <a:off x="206599" y="8701001"/>
            <a:ext cx="1101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今後の対応</a:t>
            </a:r>
          </a:p>
        </p:txBody>
      </p:sp>
    </p:spTree>
    <p:extLst>
      <p:ext uri="{BB962C8B-B14F-4D97-AF65-F5344CB8AC3E}">
        <p14:creationId xmlns:p14="http://schemas.microsoft.com/office/powerpoint/2010/main" val="3738952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405</TotalTime>
  <Words>429</Words>
  <Application>Microsoft Office PowerPoint</Application>
  <PresentationFormat>A4 210 x 297 mm</PresentationFormat>
  <Paragraphs>55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UDゴシック</vt:lpstr>
      <vt:lpstr>Aptos</vt:lpstr>
      <vt:lpstr>Aptos Display</vt:lpstr>
      <vt:lpstr>Arial</vt:lpstr>
      <vt:lpstr>Office テーマ</vt:lpstr>
      <vt:lpstr>ヤングケアラーの実態に関するアンケート調査結果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平井　有美</dc:creator>
  <cp:lastModifiedBy>平井　有美</cp:lastModifiedBy>
  <cp:revision>11</cp:revision>
  <cp:lastPrinted>2026-03-26T06:11:59Z</cp:lastPrinted>
  <dcterms:created xsi:type="dcterms:W3CDTF">2026-03-26T00:49:55Z</dcterms:created>
  <dcterms:modified xsi:type="dcterms:W3CDTF">2026-03-30T23:31:25Z</dcterms:modified>
</cp:coreProperties>
</file>