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72" r:id="rId2"/>
    <p:sldId id="256" r:id="rId3"/>
    <p:sldId id="257" r:id="rId4"/>
    <p:sldId id="258" r:id="rId5"/>
    <p:sldId id="266" r:id="rId6"/>
    <p:sldId id="259" r:id="rId7"/>
    <p:sldId id="260" r:id="rId8"/>
    <p:sldId id="264" r:id="rId9"/>
    <p:sldId id="265" r:id="rId10"/>
    <p:sldId id="261" r:id="rId11"/>
    <p:sldId id="262" r:id="rId12"/>
    <p:sldId id="263" r:id="rId13"/>
    <p:sldId id="274" r:id="rId14"/>
    <p:sldId id="267" r:id="rId15"/>
    <p:sldId id="271" r:id="rId16"/>
    <p:sldId id="268" r:id="rId17"/>
    <p:sldId id="269" r:id="rId18"/>
    <p:sldId id="270" r:id="rId19"/>
    <p:sldId id="273" r:id="rId2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7" y="97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20A40CB-DF45-F1DD-FC28-ACDAEFD5F45E}"/>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6B2B3694-6D7B-F50E-33E0-3E26D42F566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C87E82E2-0FDF-0291-F427-2C3881AF8829}"/>
              </a:ext>
            </a:extLst>
          </p:cNvPr>
          <p:cNvSpPr>
            <a:spLocks noGrp="1"/>
          </p:cNvSpPr>
          <p:nvPr>
            <p:ph type="dt" sz="half" idx="10"/>
          </p:nvPr>
        </p:nvSpPr>
        <p:spPr/>
        <p:txBody>
          <a:bodyPr/>
          <a:lstStyle/>
          <a:p>
            <a:fld id="{69018762-B115-47EE-A7BF-900E11B9E8B5}" type="datetimeFigureOut">
              <a:rPr kumimoji="1" lang="ja-JP" altLang="en-US" smtClean="0"/>
              <a:t>2026/5/27</a:t>
            </a:fld>
            <a:endParaRPr kumimoji="1" lang="ja-JP" altLang="en-US"/>
          </a:p>
        </p:txBody>
      </p:sp>
      <p:sp>
        <p:nvSpPr>
          <p:cNvPr id="5" name="フッター プレースホルダー 4">
            <a:extLst>
              <a:ext uri="{FF2B5EF4-FFF2-40B4-BE49-F238E27FC236}">
                <a16:creationId xmlns:a16="http://schemas.microsoft.com/office/drawing/2014/main" id="{54E0F799-6EB7-11A1-07EF-77735FC32A6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D8C8053-F97C-A1B1-5ABF-3C5786EB1E84}"/>
              </a:ext>
            </a:extLst>
          </p:cNvPr>
          <p:cNvSpPr>
            <a:spLocks noGrp="1"/>
          </p:cNvSpPr>
          <p:nvPr>
            <p:ph type="sldNum" sz="quarter" idx="12"/>
          </p:nvPr>
        </p:nvSpPr>
        <p:spPr/>
        <p:txBody>
          <a:bodyPr/>
          <a:lstStyle/>
          <a:p>
            <a:fld id="{B2B4BCCA-1F1E-465B-A91E-4D5CE813A10B}" type="slidenum">
              <a:rPr kumimoji="1" lang="ja-JP" altLang="en-US" smtClean="0"/>
              <a:t>‹#›</a:t>
            </a:fld>
            <a:endParaRPr kumimoji="1" lang="ja-JP" altLang="en-US"/>
          </a:p>
        </p:txBody>
      </p:sp>
    </p:spTree>
    <p:extLst>
      <p:ext uri="{BB962C8B-B14F-4D97-AF65-F5344CB8AC3E}">
        <p14:creationId xmlns:p14="http://schemas.microsoft.com/office/powerpoint/2010/main" val="19693625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ADAC972-064C-FB7E-4C69-E78EE0EC2F39}"/>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E91E266-E36E-922B-0B5D-347E3AB7E3C5}"/>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3BEDABF-5381-7563-9C8B-4897FBC17E9D}"/>
              </a:ext>
            </a:extLst>
          </p:cNvPr>
          <p:cNvSpPr>
            <a:spLocks noGrp="1"/>
          </p:cNvSpPr>
          <p:nvPr>
            <p:ph type="dt" sz="half" idx="10"/>
          </p:nvPr>
        </p:nvSpPr>
        <p:spPr/>
        <p:txBody>
          <a:bodyPr/>
          <a:lstStyle/>
          <a:p>
            <a:fld id="{69018762-B115-47EE-A7BF-900E11B9E8B5}" type="datetimeFigureOut">
              <a:rPr kumimoji="1" lang="ja-JP" altLang="en-US" smtClean="0"/>
              <a:t>2026/5/27</a:t>
            </a:fld>
            <a:endParaRPr kumimoji="1" lang="ja-JP" altLang="en-US"/>
          </a:p>
        </p:txBody>
      </p:sp>
      <p:sp>
        <p:nvSpPr>
          <p:cNvPr id="5" name="フッター プレースホルダー 4">
            <a:extLst>
              <a:ext uri="{FF2B5EF4-FFF2-40B4-BE49-F238E27FC236}">
                <a16:creationId xmlns:a16="http://schemas.microsoft.com/office/drawing/2014/main" id="{4CC3B007-249C-ABB4-4A8A-AEF9482A25B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8ABBE5C-B790-8C90-165F-8E68A12A93E2}"/>
              </a:ext>
            </a:extLst>
          </p:cNvPr>
          <p:cNvSpPr>
            <a:spLocks noGrp="1"/>
          </p:cNvSpPr>
          <p:nvPr>
            <p:ph type="sldNum" sz="quarter" idx="12"/>
          </p:nvPr>
        </p:nvSpPr>
        <p:spPr/>
        <p:txBody>
          <a:bodyPr/>
          <a:lstStyle/>
          <a:p>
            <a:fld id="{B2B4BCCA-1F1E-465B-A91E-4D5CE813A10B}" type="slidenum">
              <a:rPr kumimoji="1" lang="ja-JP" altLang="en-US" smtClean="0"/>
              <a:t>‹#›</a:t>
            </a:fld>
            <a:endParaRPr kumimoji="1" lang="ja-JP" altLang="en-US"/>
          </a:p>
        </p:txBody>
      </p:sp>
    </p:spTree>
    <p:extLst>
      <p:ext uri="{BB962C8B-B14F-4D97-AF65-F5344CB8AC3E}">
        <p14:creationId xmlns:p14="http://schemas.microsoft.com/office/powerpoint/2010/main" val="2101332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05490964-53C8-17CE-8A52-54995F416AA9}"/>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6F33E44F-EB89-7450-E2A3-8ED89D0C4210}"/>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CB960BB-A586-BE67-4AFC-F1761423DB27}"/>
              </a:ext>
            </a:extLst>
          </p:cNvPr>
          <p:cNvSpPr>
            <a:spLocks noGrp="1"/>
          </p:cNvSpPr>
          <p:nvPr>
            <p:ph type="dt" sz="half" idx="10"/>
          </p:nvPr>
        </p:nvSpPr>
        <p:spPr/>
        <p:txBody>
          <a:bodyPr/>
          <a:lstStyle/>
          <a:p>
            <a:fld id="{69018762-B115-47EE-A7BF-900E11B9E8B5}" type="datetimeFigureOut">
              <a:rPr kumimoji="1" lang="ja-JP" altLang="en-US" smtClean="0"/>
              <a:t>2026/5/27</a:t>
            </a:fld>
            <a:endParaRPr kumimoji="1" lang="ja-JP" altLang="en-US"/>
          </a:p>
        </p:txBody>
      </p:sp>
      <p:sp>
        <p:nvSpPr>
          <p:cNvPr id="5" name="フッター プレースホルダー 4">
            <a:extLst>
              <a:ext uri="{FF2B5EF4-FFF2-40B4-BE49-F238E27FC236}">
                <a16:creationId xmlns:a16="http://schemas.microsoft.com/office/drawing/2014/main" id="{5567A1DF-2FA3-B8C4-1865-0A42476774E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D64EC4F-82E9-0FDF-3F8F-619E59AF2412}"/>
              </a:ext>
            </a:extLst>
          </p:cNvPr>
          <p:cNvSpPr>
            <a:spLocks noGrp="1"/>
          </p:cNvSpPr>
          <p:nvPr>
            <p:ph type="sldNum" sz="quarter" idx="12"/>
          </p:nvPr>
        </p:nvSpPr>
        <p:spPr/>
        <p:txBody>
          <a:bodyPr/>
          <a:lstStyle/>
          <a:p>
            <a:fld id="{B2B4BCCA-1F1E-465B-A91E-4D5CE813A10B}" type="slidenum">
              <a:rPr kumimoji="1" lang="ja-JP" altLang="en-US" smtClean="0"/>
              <a:t>‹#›</a:t>
            </a:fld>
            <a:endParaRPr kumimoji="1" lang="ja-JP" altLang="en-US"/>
          </a:p>
        </p:txBody>
      </p:sp>
    </p:spTree>
    <p:extLst>
      <p:ext uri="{BB962C8B-B14F-4D97-AF65-F5344CB8AC3E}">
        <p14:creationId xmlns:p14="http://schemas.microsoft.com/office/powerpoint/2010/main" val="1352448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77A76E0-4533-69CE-3290-3BEC6D137761}"/>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28C62E1-DD0D-B72F-E882-2DD0F111EBD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C7991A3-76B1-D724-819B-1C1362F9C3B2}"/>
              </a:ext>
            </a:extLst>
          </p:cNvPr>
          <p:cNvSpPr>
            <a:spLocks noGrp="1"/>
          </p:cNvSpPr>
          <p:nvPr>
            <p:ph type="dt" sz="half" idx="10"/>
          </p:nvPr>
        </p:nvSpPr>
        <p:spPr/>
        <p:txBody>
          <a:bodyPr/>
          <a:lstStyle/>
          <a:p>
            <a:fld id="{69018762-B115-47EE-A7BF-900E11B9E8B5}" type="datetimeFigureOut">
              <a:rPr kumimoji="1" lang="ja-JP" altLang="en-US" smtClean="0"/>
              <a:t>2026/5/27</a:t>
            </a:fld>
            <a:endParaRPr kumimoji="1" lang="ja-JP" altLang="en-US"/>
          </a:p>
        </p:txBody>
      </p:sp>
      <p:sp>
        <p:nvSpPr>
          <p:cNvPr id="5" name="フッター プレースホルダー 4">
            <a:extLst>
              <a:ext uri="{FF2B5EF4-FFF2-40B4-BE49-F238E27FC236}">
                <a16:creationId xmlns:a16="http://schemas.microsoft.com/office/drawing/2014/main" id="{F35F050D-7A59-D4B9-400B-E4D9A965719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A67CCF7-BC30-72DD-EE37-5733AC28EC5B}"/>
              </a:ext>
            </a:extLst>
          </p:cNvPr>
          <p:cNvSpPr>
            <a:spLocks noGrp="1"/>
          </p:cNvSpPr>
          <p:nvPr>
            <p:ph type="sldNum" sz="quarter" idx="12"/>
          </p:nvPr>
        </p:nvSpPr>
        <p:spPr/>
        <p:txBody>
          <a:bodyPr/>
          <a:lstStyle/>
          <a:p>
            <a:fld id="{B2B4BCCA-1F1E-465B-A91E-4D5CE813A10B}" type="slidenum">
              <a:rPr kumimoji="1" lang="ja-JP" altLang="en-US" smtClean="0"/>
              <a:t>‹#›</a:t>
            </a:fld>
            <a:endParaRPr kumimoji="1" lang="ja-JP" altLang="en-US"/>
          </a:p>
        </p:txBody>
      </p:sp>
    </p:spTree>
    <p:extLst>
      <p:ext uri="{BB962C8B-B14F-4D97-AF65-F5344CB8AC3E}">
        <p14:creationId xmlns:p14="http://schemas.microsoft.com/office/powerpoint/2010/main" val="997856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A2C8D0D-DB18-F6BA-D1B3-00A90E34C277}"/>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056A0DB-42F2-991F-59C5-99E8E9E8190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B568D28A-C21F-610C-C550-F367732DB593}"/>
              </a:ext>
            </a:extLst>
          </p:cNvPr>
          <p:cNvSpPr>
            <a:spLocks noGrp="1"/>
          </p:cNvSpPr>
          <p:nvPr>
            <p:ph type="dt" sz="half" idx="10"/>
          </p:nvPr>
        </p:nvSpPr>
        <p:spPr/>
        <p:txBody>
          <a:bodyPr/>
          <a:lstStyle/>
          <a:p>
            <a:fld id="{69018762-B115-47EE-A7BF-900E11B9E8B5}" type="datetimeFigureOut">
              <a:rPr kumimoji="1" lang="ja-JP" altLang="en-US" smtClean="0"/>
              <a:t>2026/5/27</a:t>
            </a:fld>
            <a:endParaRPr kumimoji="1" lang="ja-JP" altLang="en-US"/>
          </a:p>
        </p:txBody>
      </p:sp>
      <p:sp>
        <p:nvSpPr>
          <p:cNvPr id="5" name="フッター プレースホルダー 4">
            <a:extLst>
              <a:ext uri="{FF2B5EF4-FFF2-40B4-BE49-F238E27FC236}">
                <a16:creationId xmlns:a16="http://schemas.microsoft.com/office/drawing/2014/main" id="{DED67603-A05B-B7EE-85E7-1D220747EEB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0EB156B-CB7D-AE6A-4D27-C63C847571BF}"/>
              </a:ext>
            </a:extLst>
          </p:cNvPr>
          <p:cNvSpPr>
            <a:spLocks noGrp="1"/>
          </p:cNvSpPr>
          <p:nvPr>
            <p:ph type="sldNum" sz="quarter" idx="12"/>
          </p:nvPr>
        </p:nvSpPr>
        <p:spPr/>
        <p:txBody>
          <a:bodyPr/>
          <a:lstStyle/>
          <a:p>
            <a:fld id="{B2B4BCCA-1F1E-465B-A91E-4D5CE813A10B}" type="slidenum">
              <a:rPr kumimoji="1" lang="ja-JP" altLang="en-US" smtClean="0"/>
              <a:t>‹#›</a:t>
            </a:fld>
            <a:endParaRPr kumimoji="1" lang="ja-JP" altLang="en-US"/>
          </a:p>
        </p:txBody>
      </p:sp>
    </p:spTree>
    <p:extLst>
      <p:ext uri="{BB962C8B-B14F-4D97-AF65-F5344CB8AC3E}">
        <p14:creationId xmlns:p14="http://schemas.microsoft.com/office/powerpoint/2010/main" val="12814216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B112615-76CC-FCA7-FC08-610322F9A41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F69C0A1-6E90-C9F2-B10B-48307E8FE3E6}"/>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887778DD-4366-EA0E-B313-89F71FD5D82A}"/>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27404C71-5E57-02AF-ABE4-CC47D7D26C3A}"/>
              </a:ext>
            </a:extLst>
          </p:cNvPr>
          <p:cNvSpPr>
            <a:spLocks noGrp="1"/>
          </p:cNvSpPr>
          <p:nvPr>
            <p:ph type="dt" sz="half" idx="10"/>
          </p:nvPr>
        </p:nvSpPr>
        <p:spPr/>
        <p:txBody>
          <a:bodyPr/>
          <a:lstStyle/>
          <a:p>
            <a:fld id="{69018762-B115-47EE-A7BF-900E11B9E8B5}" type="datetimeFigureOut">
              <a:rPr kumimoji="1" lang="ja-JP" altLang="en-US" smtClean="0"/>
              <a:t>2026/5/27</a:t>
            </a:fld>
            <a:endParaRPr kumimoji="1" lang="ja-JP" altLang="en-US"/>
          </a:p>
        </p:txBody>
      </p:sp>
      <p:sp>
        <p:nvSpPr>
          <p:cNvPr id="6" name="フッター プレースホルダー 5">
            <a:extLst>
              <a:ext uri="{FF2B5EF4-FFF2-40B4-BE49-F238E27FC236}">
                <a16:creationId xmlns:a16="http://schemas.microsoft.com/office/drawing/2014/main" id="{64529DB5-D6E6-6FA2-C564-C39369E13A9A}"/>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9AC0875-AC70-78DF-3551-F3060537C3E8}"/>
              </a:ext>
            </a:extLst>
          </p:cNvPr>
          <p:cNvSpPr>
            <a:spLocks noGrp="1"/>
          </p:cNvSpPr>
          <p:nvPr>
            <p:ph type="sldNum" sz="quarter" idx="12"/>
          </p:nvPr>
        </p:nvSpPr>
        <p:spPr/>
        <p:txBody>
          <a:bodyPr/>
          <a:lstStyle/>
          <a:p>
            <a:fld id="{B2B4BCCA-1F1E-465B-A91E-4D5CE813A10B}" type="slidenum">
              <a:rPr kumimoji="1" lang="ja-JP" altLang="en-US" smtClean="0"/>
              <a:t>‹#›</a:t>
            </a:fld>
            <a:endParaRPr kumimoji="1" lang="ja-JP" altLang="en-US"/>
          </a:p>
        </p:txBody>
      </p:sp>
    </p:spTree>
    <p:extLst>
      <p:ext uri="{BB962C8B-B14F-4D97-AF65-F5344CB8AC3E}">
        <p14:creationId xmlns:p14="http://schemas.microsoft.com/office/powerpoint/2010/main" val="3183667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371E144-7158-38A0-DF89-E341D7657C04}"/>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66C3527-E2DB-A0BD-7524-A82034F512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ED26E9A3-A128-7A77-C20B-D8E8F9FC7C6A}"/>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583809DA-A4D1-41F2-4A13-B08295E660F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93803662-4B7C-4070-8472-34C305D75317}"/>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4B67F841-FBDE-7992-0933-B5F34B178CE9}"/>
              </a:ext>
            </a:extLst>
          </p:cNvPr>
          <p:cNvSpPr>
            <a:spLocks noGrp="1"/>
          </p:cNvSpPr>
          <p:nvPr>
            <p:ph type="dt" sz="half" idx="10"/>
          </p:nvPr>
        </p:nvSpPr>
        <p:spPr/>
        <p:txBody>
          <a:bodyPr/>
          <a:lstStyle/>
          <a:p>
            <a:fld id="{69018762-B115-47EE-A7BF-900E11B9E8B5}" type="datetimeFigureOut">
              <a:rPr kumimoji="1" lang="ja-JP" altLang="en-US" smtClean="0"/>
              <a:t>2026/5/27</a:t>
            </a:fld>
            <a:endParaRPr kumimoji="1" lang="ja-JP" altLang="en-US"/>
          </a:p>
        </p:txBody>
      </p:sp>
      <p:sp>
        <p:nvSpPr>
          <p:cNvPr id="8" name="フッター プレースホルダー 7">
            <a:extLst>
              <a:ext uri="{FF2B5EF4-FFF2-40B4-BE49-F238E27FC236}">
                <a16:creationId xmlns:a16="http://schemas.microsoft.com/office/drawing/2014/main" id="{EABECAEF-3D2B-90E1-2A79-310E492BBD07}"/>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21B49396-7E3E-55B0-9BFA-C1B1F444088D}"/>
              </a:ext>
            </a:extLst>
          </p:cNvPr>
          <p:cNvSpPr>
            <a:spLocks noGrp="1"/>
          </p:cNvSpPr>
          <p:nvPr>
            <p:ph type="sldNum" sz="quarter" idx="12"/>
          </p:nvPr>
        </p:nvSpPr>
        <p:spPr/>
        <p:txBody>
          <a:bodyPr/>
          <a:lstStyle/>
          <a:p>
            <a:fld id="{B2B4BCCA-1F1E-465B-A91E-4D5CE813A10B}" type="slidenum">
              <a:rPr kumimoji="1" lang="ja-JP" altLang="en-US" smtClean="0"/>
              <a:t>‹#›</a:t>
            </a:fld>
            <a:endParaRPr kumimoji="1" lang="ja-JP" altLang="en-US"/>
          </a:p>
        </p:txBody>
      </p:sp>
    </p:spTree>
    <p:extLst>
      <p:ext uri="{BB962C8B-B14F-4D97-AF65-F5344CB8AC3E}">
        <p14:creationId xmlns:p14="http://schemas.microsoft.com/office/powerpoint/2010/main" val="1277709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F2BC10F-4DF7-1210-5116-93E18EAFA0AA}"/>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83575D87-9026-1D07-0EDE-7A01F77EF70D}"/>
              </a:ext>
            </a:extLst>
          </p:cNvPr>
          <p:cNvSpPr>
            <a:spLocks noGrp="1"/>
          </p:cNvSpPr>
          <p:nvPr>
            <p:ph type="dt" sz="half" idx="10"/>
          </p:nvPr>
        </p:nvSpPr>
        <p:spPr/>
        <p:txBody>
          <a:bodyPr/>
          <a:lstStyle/>
          <a:p>
            <a:fld id="{69018762-B115-47EE-A7BF-900E11B9E8B5}" type="datetimeFigureOut">
              <a:rPr kumimoji="1" lang="ja-JP" altLang="en-US" smtClean="0"/>
              <a:t>2026/5/27</a:t>
            </a:fld>
            <a:endParaRPr kumimoji="1" lang="ja-JP" altLang="en-US"/>
          </a:p>
        </p:txBody>
      </p:sp>
      <p:sp>
        <p:nvSpPr>
          <p:cNvPr id="4" name="フッター プレースホルダー 3">
            <a:extLst>
              <a:ext uri="{FF2B5EF4-FFF2-40B4-BE49-F238E27FC236}">
                <a16:creationId xmlns:a16="http://schemas.microsoft.com/office/drawing/2014/main" id="{AA4258E3-96A2-C6C5-1AC7-29AD4AEBAE12}"/>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A7FDD080-7E32-01F1-2D5A-0B009828811D}"/>
              </a:ext>
            </a:extLst>
          </p:cNvPr>
          <p:cNvSpPr>
            <a:spLocks noGrp="1"/>
          </p:cNvSpPr>
          <p:nvPr>
            <p:ph type="sldNum" sz="quarter" idx="12"/>
          </p:nvPr>
        </p:nvSpPr>
        <p:spPr/>
        <p:txBody>
          <a:bodyPr/>
          <a:lstStyle/>
          <a:p>
            <a:fld id="{B2B4BCCA-1F1E-465B-A91E-4D5CE813A10B}" type="slidenum">
              <a:rPr kumimoji="1" lang="ja-JP" altLang="en-US" smtClean="0"/>
              <a:t>‹#›</a:t>
            </a:fld>
            <a:endParaRPr kumimoji="1" lang="ja-JP" altLang="en-US"/>
          </a:p>
        </p:txBody>
      </p:sp>
    </p:spTree>
    <p:extLst>
      <p:ext uri="{BB962C8B-B14F-4D97-AF65-F5344CB8AC3E}">
        <p14:creationId xmlns:p14="http://schemas.microsoft.com/office/powerpoint/2010/main" val="21207433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80B0A9F1-7EDB-0535-3430-4E04D6F96D8E}"/>
              </a:ext>
            </a:extLst>
          </p:cNvPr>
          <p:cNvSpPr>
            <a:spLocks noGrp="1"/>
          </p:cNvSpPr>
          <p:nvPr>
            <p:ph type="dt" sz="half" idx="10"/>
          </p:nvPr>
        </p:nvSpPr>
        <p:spPr/>
        <p:txBody>
          <a:bodyPr/>
          <a:lstStyle/>
          <a:p>
            <a:fld id="{69018762-B115-47EE-A7BF-900E11B9E8B5}" type="datetimeFigureOut">
              <a:rPr kumimoji="1" lang="ja-JP" altLang="en-US" smtClean="0"/>
              <a:t>2026/5/27</a:t>
            </a:fld>
            <a:endParaRPr kumimoji="1" lang="ja-JP" altLang="en-US"/>
          </a:p>
        </p:txBody>
      </p:sp>
      <p:sp>
        <p:nvSpPr>
          <p:cNvPr id="3" name="フッター プレースホルダー 2">
            <a:extLst>
              <a:ext uri="{FF2B5EF4-FFF2-40B4-BE49-F238E27FC236}">
                <a16:creationId xmlns:a16="http://schemas.microsoft.com/office/drawing/2014/main" id="{505DE24E-7084-4C39-0C29-633653E50C4A}"/>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9EE0346-1302-3E82-7FEF-F1DF9631EF8F}"/>
              </a:ext>
            </a:extLst>
          </p:cNvPr>
          <p:cNvSpPr>
            <a:spLocks noGrp="1"/>
          </p:cNvSpPr>
          <p:nvPr>
            <p:ph type="sldNum" sz="quarter" idx="12"/>
          </p:nvPr>
        </p:nvSpPr>
        <p:spPr/>
        <p:txBody>
          <a:bodyPr/>
          <a:lstStyle/>
          <a:p>
            <a:fld id="{B2B4BCCA-1F1E-465B-A91E-4D5CE813A10B}" type="slidenum">
              <a:rPr kumimoji="1" lang="ja-JP" altLang="en-US" smtClean="0"/>
              <a:t>‹#›</a:t>
            </a:fld>
            <a:endParaRPr kumimoji="1" lang="ja-JP" altLang="en-US"/>
          </a:p>
        </p:txBody>
      </p:sp>
    </p:spTree>
    <p:extLst>
      <p:ext uri="{BB962C8B-B14F-4D97-AF65-F5344CB8AC3E}">
        <p14:creationId xmlns:p14="http://schemas.microsoft.com/office/powerpoint/2010/main" val="3433978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7D938C1-A3D1-87A7-7582-DF74F24F978B}"/>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F0A03970-A551-1BCC-5BD4-807C0196C9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1D78C04B-1B0C-A356-59F6-4F87953811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72632D14-FE1A-D9E1-7146-2611A3D91BAB}"/>
              </a:ext>
            </a:extLst>
          </p:cNvPr>
          <p:cNvSpPr>
            <a:spLocks noGrp="1"/>
          </p:cNvSpPr>
          <p:nvPr>
            <p:ph type="dt" sz="half" idx="10"/>
          </p:nvPr>
        </p:nvSpPr>
        <p:spPr/>
        <p:txBody>
          <a:bodyPr/>
          <a:lstStyle/>
          <a:p>
            <a:fld id="{69018762-B115-47EE-A7BF-900E11B9E8B5}" type="datetimeFigureOut">
              <a:rPr kumimoji="1" lang="ja-JP" altLang="en-US" smtClean="0"/>
              <a:t>2026/5/27</a:t>
            </a:fld>
            <a:endParaRPr kumimoji="1" lang="ja-JP" altLang="en-US"/>
          </a:p>
        </p:txBody>
      </p:sp>
      <p:sp>
        <p:nvSpPr>
          <p:cNvPr id="6" name="フッター プレースホルダー 5">
            <a:extLst>
              <a:ext uri="{FF2B5EF4-FFF2-40B4-BE49-F238E27FC236}">
                <a16:creationId xmlns:a16="http://schemas.microsoft.com/office/drawing/2014/main" id="{42C7A316-B0A6-40B8-01E2-5111B48645F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7CDA0E6-2A3E-FB6D-91D8-45146C5C2953}"/>
              </a:ext>
            </a:extLst>
          </p:cNvPr>
          <p:cNvSpPr>
            <a:spLocks noGrp="1"/>
          </p:cNvSpPr>
          <p:nvPr>
            <p:ph type="sldNum" sz="quarter" idx="12"/>
          </p:nvPr>
        </p:nvSpPr>
        <p:spPr/>
        <p:txBody>
          <a:bodyPr/>
          <a:lstStyle/>
          <a:p>
            <a:fld id="{B2B4BCCA-1F1E-465B-A91E-4D5CE813A10B}" type="slidenum">
              <a:rPr kumimoji="1" lang="ja-JP" altLang="en-US" smtClean="0"/>
              <a:t>‹#›</a:t>
            </a:fld>
            <a:endParaRPr kumimoji="1" lang="ja-JP" altLang="en-US"/>
          </a:p>
        </p:txBody>
      </p:sp>
    </p:spTree>
    <p:extLst>
      <p:ext uri="{BB962C8B-B14F-4D97-AF65-F5344CB8AC3E}">
        <p14:creationId xmlns:p14="http://schemas.microsoft.com/office/powerpoint/2010/main" val="32248639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28C514-3B45-029A-19D8-D244E94A86AE}"/>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4260A941-45F7-5C6D-E0F7-E917A846AA4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1AA56496-EB87-2634-9EF3-0A26FF2EA8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5D059BA4-B11A-1F8C-81B8-BEBE993E180C}"/>
              </a:ext>
            </a:extLst>
          </p:cNvPr>
          <p:cNvSpPr>
            <a:spLocks noGrp="1"/>
          </p:cNvSpPr>
          <p:nvPr>
            <p:ph type="dt" sz="half" idx="10"/>
          </p:nvPr>
        </p:nvSpPr>
        <p:spPr/>
        <p:txBody>
          <a:bodyPr/>
          <a:lstStyle/>
          <a:p>
            <a:fld id="{69018762-B115-47EE-A7BF-900E11B9E8B5}" type="datetimeFigureOut">
              <a:rPr kumimoji="1" lang="ja-JP" altLang="en-US" smtClean="0"/>
              <a:t>2026/5/27</a:t>
            </a:fld>
            <a:endParaRPr kumimoji="1" lang="ja-JP" altLang="en-US"/>
          </a:p>
        </p:txBody>
      </p:sp>
      <p:sp>
        <p:nvSpPr>
          <p:cNvPr id="6" name="フッター プレースホルダー 5">
            <a:extLst>
              <a:ext uri="{FF2B5EF4-FFF2-40B4-BE49-F238E27FC236}">
                <a16:creationId xmlns:a16="http://schemas.microsoft.com/office/drawing/2014/main" id="{A0470F4D-9A31-8865-AC23-48101665155D}"/>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F5CABE7-1A0E-19A9-E0CC-99171784489F}"/>
              </a:ext>
            </a:extLst>
          </p:cNvPr>
          <p:cNvSpPr>
            <a:spLocks noGrp="1"/>
          </p:cNvSpPr>
          <p:nvPr>
            <p:ph type="sldNum" sz="quarter" idx="12"/>
          </p:nvPr>
        </p:nvSpPr>
        <p:spPr/>
        <p:txBody>
          <a:bodyPr/>
          <a:lstStyle/>
          <a:p>
            <a:fld id="{B2B4BCCA-1F1E-465B-A91E-4D5CE813A10B}" type="slidenum">
              <a:rPr kumimoji="1" lang="ja-JP" altLang="en-US" smtClean="0"/>
              <a:t>‹#›</a:t>
            </a:fld>
            <a:endParaRPr kumimoji="1" lang="ja-JP" altLang="en-US"/>
          </a:p>
        </p:txBody>
      </p:sp>
    </p:spTree>
    <p:extLst>
      <p:ext uri="{BB962C8B-B14F-4D97-AF65-F5344CB8AC3E}">
        <p14:creationId xmlns:p14="http://schemas.microsoft.com/office/powerpoint/2010/main" val="238040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8E480FE7-9252-C08E-604E-2512B7E859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461E67D-5BD0-8E61-8A04-A5147BCB0D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FCD3D4A1-53E1-C56D-94B1-DE0EE5CFB7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9018762-B115-47EE-A7BF-900E11B9E8B5}" type="datetimeFigureOut">
              <a:rPr kumimoji="1" lang="ja-JP" altLang="en-US" smtClean="0"/>
              <a:t>2026/5/27</a:t>
            </a:fld>
            <a:endParaRPr kumimoji="1" lang="ja-JP" altLang="en-US"/>
          </a:p>
        </p:txBody>
      </p:sp>
      <p:sp>
        <p:nvSpPr>
          <p:cNvPr id="5" name="フッター プレースホルダー 4">
            <a:extLst>
              <a:ext uri="{FF2B5EF4-FFF2-40B4-BE49-F238E27FC236}">
                <a16:creationId xmlns:a16="http://schemas.microsoft.com/office/drawing/2014/main" id="{DCF98713-C6E0-551A-3A2F-6403A33469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B81324DB-F4E7-B9E8-5E10-2494D71A4D0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2B4BCCA-1F1E-465B-A91E-4D5CE813A10B}" type="slidenum">
              <a:rPr kumimoji="1" lang="ja-JP" altLang="en-US" smtClean="0"/>
              <a:t>‹#›</a:t>
            </a:fld>
            <a:endParaRPr kumimoji="1" lang="ja-JP" altLang="en-US"/>
          </a:p>
        </p:txBody>
      </p:sp>
    </p:spTree>
    <p:extLst>
      <p:ext uri="{BB962C8B-B14F-4D97-AF65-F5344CB8AC3E}">
        <p14:creationId xmlns:p14="http://schemas.microsoft.com/office/powerpoint/2010/main" val="2425488737"/>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mhlw.go.jp/stf/seisakunitsuite/bunya/hukushi_kaigo/kaigo_koureisha/douga_00003.html" TargetMode="External"/><Relationship Id="rId2" Type="http://schemas.openxmlformats.org/officeDocument/2006/relationships/hyperlink" Target="https://www.mhlw.go.jp/stf/seisakunitsuite/bunya/0000070789_00012.html" TargetMode="External"/><Relationship Id="rId1" Type="http://schemas.openxmlformats.org/officeDocument/2006/relationships/slideLayout" Target="../slideLayouts/slideLayout2.xml"/><Relationship Id="rId4" Type="http://schemas.openxmlformats.org/officeDocument/2006/relationships/hyperlink" Target="https://www.mhlw.go.jp/stf/newpage_15758.html"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48943A2-8A6C-A5BE-9B48-ABC5DC1EB988}"/>
              </a:ext>
            </a:extLst>
          </p:cNvPr>
          <p:cNvSpPr>
            <a:spLocks noGrp="1"/>
          </p:cNvSpPr>
          <p:nvPr>
            <p:ph type="ctrTitle"/>
          </p:nvPr>
        </p:nvSpPr>
        <p:spPr>
          <a:xfrm>
            <a:off x="1524000" y="1122363"/>
            <a:ext cx="9720000" cy="2387600"/>
          </a:xfrm>
        </p:spPr>
        <p:txBody>
          <a:bodyPr/>
          <a:lstStyle/>
          <a:p>
            <a:r>
              <a:rPr lang="ja-JP" altLang="en-US" b="1" dirty="0"/>
              <a:t>障害福祉サービス事業者等</a:t>
            </a:r>
            <a:br>
              <a:rPr lang="en-US" altLang="ja-JP" b="1" dirty="0"/>
            </a:br>
            <a:r>
              <a:rPr lang="ja-JP" altLang="en-US" b="1" dirty="0"/>
              <a:t>集団指導</a:t>
            </a:r>
            <a:endParaRPr kumimoji="1" lang="ja-JP" altLang="en-US" b="1" dirty="0"/>
          </a:p>
        </p:txBody>
      </p:sp>
      <p:sp>
        <p:nvSpPr>
          <p:cNvPr id="3" name="字幕 2">
            <a:extLst>
              <a:ext uri="{FF2B5EF4-FFF2-40B4-BE49-F238E27FC236}">
                <a16:creationId xmlns:a16="http://schemas.microsoft.com/office/drawing/2014/main" id="{A50C0A0A-DD2B-C096-01E8-4D756DFB82EA}"/>
              </a:ext>
            </a:extLst>
          </p:cNvPr>
          <p:cNvSpPr>
            <a:spLocks noGrp="1"/>
          </p:cNvSpPr>
          <p:nvPr>
            <p:ph type="subTitle" idx="1"/>
          </p:nvPr>
        </p:nvSpPr>
        <p:spPr/>
        <p:txBody>
          <a:bodyPr>
            <a:normAutofit/>
          </a:bodyPr>
          <a:lstStyle/>
          <a:p>
            <a:endParaRPr kumimoji="1" lang="en-US" altLang="ja-JP" b="1"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福井市　福祉政策課</a:t>
            </a:r>
            <a:endParaRPr kumimoji="1"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指導監査係　藤井</a:t>
            </a:r>
            <a:endParaRPr lang="en-US" altLang="ja-JP" dirty="0">
              <a:latin typeface="BIZ UDPゴシック" panose="020B0400000000000000" pitchFamily="50" charset="-128"/>
              <a:ea typeface="BIZ UDPゴシック" panose="020B0400000000000000" pitchFamily="50" charset="-128"/>
            </a:endParaRPr>
          </a:p>
          <a:p>
            <a:pPr algn="r"/>
            <a:r>
              <a:rPr kumimoji="1" lang="en-US" altLang="ja-JP" sz="1400" dirty="0">
                <a:latin typeface="BIZ UDPゴシック" panose="020B0400000000000000" pitchFamily="50" charset="-128"/>
                <a:ea typeface="BIZ UDPゴシック" panose="020B0400000000000000" pitchFamily="50" charset="-128"/>
              </a:rPr>
              <a:t>Ver.</a:t>
            </a:r>
            <a:r>
              <a:rPr kumimoji="1" lang="ja-JP" altLang="en-US" sz="1400" dirty="0">
                <a:latin typeface="BIZ UDPゴシック" panose="020B0400000000000000" pitchFamily="50" charset="-128"/>
                <a:ea typeface="BIZ UDPゴシック" panose="020B0400000000000000" pitchFamily="50" charset="-128"/>
              </a:rPr>
              <a:t>２０２６０５２７</a:t>
            </a:r>
            <a:endParaRPr kumimoji="1" lang="ja-JP" altLang="en-US" sz="1400" dirty="0"/>
          </a:p>
        </p:txBody>
      </p:sp>
    </p:spTree>
    <p:extLst>
      <p:ext uri="{BB962C8B-B14F-4D97-AF65-F5344CB8AC3E}">
        <p14:creationId xmlns:p14="http://schemas.microsoft.com/office/powerpoint/2010/main" val="167562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71974A2-EF8E-3ABD-898D-11881079657E}"/>
              </a:ext>
            </a:extLst>
          </p:cNvPr>
          <p:cNvSpPr>
            <a:spLocks noGrp="1"/>
          </p:cNvSpPr>
          <p:nvPr>
            <p:ph type="title"/>
          </p:nvPr>
        </p:nvSpPr>
        <p:spPr/>
        <p:txBody>
          <a:bodyPr>
            <a:normAutofit/>
          </a:bodyPr>
          <a:lstStyle/>
          <a:p>
            <a:r>
              <a:rPr lang="ja-JP" altLang="en-US" sz="2000" b="1" dirty="0">
                <a:latin typeface="BIZ UDPゴシック" panose="020B0400000000000000" pitchFamily="50" charset="-128"/>
                <a:ea typeface="BIZ UDPゴシック" panose="020B0400000000000000" pitchFamily="50" charset="-128"/>
              </a:rPr>
              <a:t>指定障害福祉サービス事業者等指導監査について</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２，義務化、減算適用となる事項</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２ー６，安全計画　（　障害児通所支援に限る　）</a:t>
            </a:r>
            <a:endParaRPr kumimoji="1" lang="ja-JP" altLang="en-US" sz="2000" dirty="0"/>
          </a:p>
        </p:txBody>
      </p:sp>
      <p:sp>
        <p:nvSpPr>
          <p:cNvPr id="3" name="コンテンツ プレースホルダー 2">
            <a:extLst>
              <a:ext uri="{FF2B5EF4-FFF2-40B4-BE49-F238E27FC236}">
                <a16:creationId xmlns:a16="http://schemas.microsoft.com/office/drawing/2014/main" id="{2E6514F4-1094-17D0-7232-0B71EA906735}"/>
              </a:ext>
            </a:extLst>
          </p:cNvPr>
          <p:cNvSpPr>
            <a:spLocks noGrp="1"/>
          </p:cNvSpPr>
          <p:nvPr>
            <p:ph idx="1"/>
          </p:nvPr>
        </p:nvSpPr>
        <p:spPr/>
        <p:txBody>
          <a:bodyPr>
            <a:normAutofit fontScale="92500"/>
          </a:bodyPr>
          <a:lstStyle/>
          <a:p>
            <a:r>
              <a:rPr kumimoji="1" lang="ja-JP" altLang="en-US" dirty="0"/>
              <a:t>児童福祉法の改正に伴い、児童の安全の確保のため、障害児通所支援事業等については安全に関する事項についての計画（以下「安全計画」という。）の策定が</a:t>
            </a:r>
            <a:r>
              <a:rPr kumimoji="1" lang="ja-JP" altLang="en-US" dirty="0">
                <a:solidFill>
                  <a:srgbClr val="FF0000"/>
                </a:solidFill>
              </a:rPr>
              <a:t>令和６年</a:t>
            </a:r>
            <a:r>
              <a:rPr kumimoji="1" lang="en-US" altLang="ja-JP" dirty="0">
                <a:solidFill>
                  <a:srgbClr val="FF0000"/>
                </a:solidFill>
              </a:rPr>
              <a:t>4</a:t>
            </a:r>
            <a:r>
              <a:rPr kumimoji="1" lang="ja-JP" altLang="en-US" dirty="0">
                <a:solidFill>
                  <a:srgbClr val="FF0000"/>
                </a:solidFill>
              </a:rPr>
              <a:t>月</a:t>
            </a:r>
            <a:r>
              <a:rPr kumimoji="1" lang="en-US" altLang="ja-JP" dirty="0">
                <a:solidFill>
                  <a:srgbClr val="FF0000"/>
                </a:solidFill>
              </a:rPr>
              <a:t>1</a:t>
            </a:r>
            <a:r>
              <a:rPr kumimoji="1" lang="ja-JP" altLang="en-US" dirty="0">
                <a:solidFill>
                  <a:srgbClr val="FF0000"/>
                </a:solidFill>
              </a:rPr>
              <a:t>日から義務</a:t>
            </a:r>
            <a:r>
              <a:rPr kumimoji="1" lang="ja-JP" altLang="en-US" dirty="0"/>
              <a:t>付けられました。</a:t>
            </a:r>
            <a:endParaRPr kumimoji="1" lang="en-US" altLang="ja-JP" dirty="0"/>
          </a:p>
          <a:p>
            <a:endParaRPr kumimoji="1" lang="en-US" altLang="ja-JP" dirty="0"/>
          </a:p>
          <a:p>
            <a:pPr lvl="1"/>
            <a:r>
              <a:rPr kumimoji="1" lang="ja-JP" altLang="en-US" dirty="0"/>
              <a:t>研修の開催</a:t>
            </a:r>
            <a:r>
              <a:rPr lang="en-US" altLang="ja-JP" dirty="0"/>
              <a:t>				</a:t>
            </a:r>
            <a:r>
              <a:rPr lang="ja-JP" altLang="en-US" dirty="0"/>
              <a:t>定期的</a:t>
            </a:r>
            <a:endParaRPr kumimoji="1" lang="en-US" altLang="ja-JP" dirty="0"/>
          </a:p>
          <a:p>
            <a:pPr lvl="1"/>
            <a:endParaRPr kumimoji="1" lang="en-US" altLang="ja-JP" dirty="0"/>
          </a:p>
          <a:p>
            <a:pPr lvl="1"/>
            <a:r>
              <a:rPr kumimoji="1" lang="ja-JP" altLang="en-US" dirty="0"/>
              <a:t>訓練の開催</a:t>
            </a:r>
            <a:r>
              <a:rPr lang="en-US" altLang="ja-JP" dirty="0"/>
              <a:t>				</a:t>
            </a:r>
            <a:r>
              <a:rPr kumimoji="1" lang="ja-JP" altLang="en-US" dirty="0"/>
              <a:t>定期的</a:t>
            </a:r>
            <a:endParaRPr kumimoji="1" lang="en-US" altLang="ja-JP" dirty="0"/>
          </a:p>
          <a:p>
            <a:pPr lvl="1"/>
            <a:endParaRPr lang="en-US" altLang="ja-JP" dirty="0"/>
          </a:p>
          <a:p>
            <a:pPr lvl="1"/>
            <a:r>
              <a:rPr lang="ja-JP" altLang="en-US" dirty="0"/>
              <a:t>従業者と</a:t>
            </a:r>
            <a:r>
              <a:rPr lang="ja-JP" altLang="en-US" dirty="0">
                <a:solidFill>
                  <a:srgbClr val="FF0000"/>
                </a:solidFill>
              </a:rPr>
              <a:t>保護者</a:t>
            </a:r>
            <a:r>
              <a:rPr lang="ja-JP" altLang="en-US" dirty="0"/>
              <a:t>への周知</a:t>
            </a:r>
            <a:r>
              <a:rPr lang="en-US" altLang="ja-JP" dirty="0"/>
              <a:t>		</a:t>
            </a:r>
            <a:r>
              <a:rPr lang="ja-JP" altLang="en-US" dirty="0"/>
              <a:t>随時</a:t>
            </a:r>
            <a:endParaRPr lang="en-US" altLang="ja-JP" dirty="0"/>
          </a:p>
          <a:p>
            <a:pPr marL="457200" lvl="1" indent="0">
              <a:buNone/>
            </a:pPr>
            <a:endParaRPr lang="en-US" altLang="ja-JP" dirty="0"/>
          </a:p>
          <a:p>
            <a:pPr lvl="1"/>
            <a:r>
              <a:rPr lang="ja-JP" altLang="en-US" dirty="0"/>
              <a:t>見直し・変更</a:t>
            </a:r>
            <a:r>
              <a:rPr lang="en-US" altLang="ja-JP" dirty="0"/>
              <a:t>				</a:t>
            </a:r>
            <a:r>
              <a:rPr kumimoji="1" lang="ja-JP" altLang="en-US" dirty="0"/>
              <a:t>随時</a:t>
            </a:r>
          </a:p>
        </p:txBody>
      </p:sp>
    </p:spTree>
    <p:extLst>
      <p:ext uri="{BB962C8B-B14F-4D97-AF65-F5344CB8AC3E}">
        <p14:creationId xmlns:p14="http://schemas.microsoft.com/office/powerpoint/2010/main" val="38396659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F36DF58-7A04-D310-E9DB-27190D1FE251}"/>
              </a:ext>
            </a:extLst>
          </p:cNvPr>
          <p:cNvSpPr>
            <a:spLocks noGrp="1"/>
          </p:cNvSpPr>
          <p:nvPr>
            <p:ph type="title"/>
          </p:nvPr>
        </p:nvSpPr>
        <p:spPr/>
        <p:txBody>
          <a:bodyPr>
            <a:normAutofit/>
          </a:bodyPr>
          <a:lstStyle/>
          <a:p>
            <a:r>
              <a:rPr lang="ja-JP" altLang="en-US" sz="2000" b="1" dirty="0">
                <a:latin typeface="BIZ UDPゴシック" panose="020B0400000000000000" pitchFamily="50" charset="-128"/>
                <a:ea typeface="BIZ UDPゴシック" panose="020B0400000000000000" pitchFamily="50" charset="-128"/>
              </a:rPr>
              <a:t>指定障害福祉サービス事業者等指導監査について</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２，義務化、減算適用となる事項</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２ー７，自動車を運行する場合の所在の確認　（　障害児通所支援に限る　）</a:t>
            </a:r>
            <a:endParaRPr kumimoji="1" lang="ja-JP" altLang="en-US" sz="2000" dirty="0"/>
          </a:p>
        </p:txBody>
      </p:sp>
      <p:sp>
        <p:nvSpPr>
          <p:cNvPr id="3" name="コンテンツ プレースホルダー 2">
            <a:extLst>
              <a:ext uri="{FF2B5EF4-FFF2-40B4-BE49-F238E27FC236}">
                <a16:creationId xmlns:a16="http://schemas.microsoft.com/office/drawing/2014/main" id="{B0201BCD-7361-D6A8-8FD0-E0A7BD344681}"/>
              </a:ext>
            </a:extLst>
          </p:cNvPr>
          <p:cNvSpPr>
            <a:spLocks noGrp="1"/>
          </p:cNvSpPr>
          <p:nvPr>
            <p:ph idx="1"/>
          </p:nvPr>
        </p:nvSpPr>
        <p:spPr/>
        <p:txBody>
          <a:bodyPr>
            <a:normAutofit/>
          </a:bodyPr>
          <a:lstStyle/>
          <a:p>
            <a:r>
              <a:rPr kumimoji="1" lang="ja-JP" altLang="en-US" dirty="0"/>
              <a:t>児童福祉法の改正に伴い、児童の安全の確保のため、自動車を運行する場合に以下の措置を講じることが</a:t>
            </a:r>
            <a:r>
              <a:rPr kumimoji="1" lang="ja-JP" altLang="en-US" dirty="0">
                <a:solidFill>
                  <a:srgbClr val="FF0000"/>
                </a:solidFill>
              </a:rPr>
              <a:t>令和５年４月１日から義務</a:t>
            </a:r>
            <a:r>
              <a:rPr kumimoji="1" lang="ja-JP" altLang="en-US" dirty="0"/>
              <a:t>付けられました。</a:t>
            </a:r>
            <a:endParaRPr kumimoji="1" lang="en-US" altLang="ja-JP" dirty="0"/>
          </a:p>
          <a:p>
            <a:pPr lvl="1"/>
            <a:endParaRPr kumimoji="1" lang="en-US" altLang="ja-JP" dirty="0"/>
          </a:p>
          <a:p>
            <a:pPr lvl="1"/>
            <a:r>
              <a:rPr kumimoji="1" lang="ja-JP" altLang="en-US" dirty="0"/>
              <a:t>ブザーの設置</a:t>
            </a:r>
            <a:endParaRPr kumimoji="1" lang="en-US" altLang="ja-JP" dirty="0"/>
          </a:p>
          <a:p>
            <a:pPr lvl="1"/>
            <a:endParaRPr lang="en-US" altLang="ja-JP" dirty="0"/>
          </a:p>
          <a:p>
            <a:pPr lvl="1"/>
            <a:r>
              <a:rPr kumimoji="1" lang="ja-JP" altLang="en-US" dirty="0"/>
              <a:t>適正な運用</a:t>
            </a:r>
          </a:p>
          <a:p>
            <a:endParaRPr kumimoji="1" lang="ja-JP" altLang="en-US" dirty="0"/>
          </a:p>
        </p:txBody>
      </p:sp>
    </p:spTree>
    <p:extLst>
      <p:ext uri="{BB962C8B-B14F-4D97-AF65-F5344CB8AC3E}">
        <p14:creationId xmlns:p14="http://schemas.microsoft.com/office/powerpoint/2010/main" val="31147258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7843C07-F193-45B8-3AFD-357A278FD9EC}"/>
              </a:ext>
            </a:extLst>
          </p:cNvPr>
          <p:cNvSpPr>
            <a:spLocks noGrp="1"/>
          </p:cNvSpPr>
          <p:nvPr>
            <p:ph type="title"/>
          </p:nvPr>
        </p:nvSpPr>
        <p:spPr/>
        <p:txBody>
          <a:bodyPr>
            <a:normAutofit/>
          </a:bodyPr>
          <a:lstStyle/>
          <a:p>
            <a:r>
              <a:rPr lang="ja-JP" altLang="en-US" sz="2000" b="1" dirty="0">
                <a:latin typeface="BIZ UDPゴシック" panose="020B0400000000000000" pitchFamily="50" charset="-128"/>
                <a:ea typeface="BIZ UDPゴシック" panose="020B0400000000000000" pitchFamily="50" charset="-128"/>
              </a:rPr>
              <a:t>指定障害福祉サービス事業者等指導監査について</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２，義務化、減算適用となる事項</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２ー８，地域連携推進会議　（　入所・共同生活援助に限る　）</a:t>
            </a:r>
            <a:endParaRPr kumimoji="1" lang="ja-JP" altLang="en-US" sz="2000" dirty="0"/>
          </a:p>
        </p:txBody>
      </p:sp>
      <p:sp>
        <p:nvSpPr>
          <p:cNvPr id="3" name="コンテンツ プレースホルダー 2">
            <a:extLst>
              <a:ext uri="{FF2B5EF4-FFF2-40B4-BE49-F238E27FC236}">
                <a16:creationId xmlns:a16="http://schemas.microsoft.com/office/drawing/2014/main" id="{95619D87-A16A-B482-134B-F6C8BE2884EA}"/>
              </a:ext>
            </a:extLst>
          </p:cNvPr>
          <p:cNvSpPr>
            <a:spLocks noGrp="1"/>
          </p:cNvSpPr>
          <p:nvPr>
            <p:ph idx="1"/>
          </p:nvPr>
        </p:nvSpPr>
        <p:spPr/>
        <p:txBody>
          <a:bodyPr/>
          <a:lstStyle/>
          <a:p>
            <a:r>
              <a:rPr kumimoji="1" lang="ja-JP" altLang="en-US" dirty="0"/>
              <a:t>地域住民又はその自発的な活動等との連携及び協力を行う等の地域との交流を図らなくてはならない。</a:t>
            </a:r>
            <a:endParaRPr lang="en-US" altLang="ja-JP" dirty="0"/>
          </a:p>
          <a:p>
            <a:pPr lvl="1"/>
            <a:r>
              <a:rPr kumimoji="1" lang="ja-JP" altLang="en-US" dirty="0"/>
              <a:t>地域連携推進会議の開催</a:t>
            </a:r>
            <a:r>
              <a:rPr kumimoji="1" lang="en-US" altLang="ja-JP" dirty="0"/>
              <a:t>		</a:t>
            </a:r>
            <a:r>
              <a:rPr kumimoji="1" lang="ja-JP" altLang="en-US" dirty="0"/>
              <a:t>年１回</a:t>
            </a:r>
            <a:endParaRPr kumimoji="1" lang="en-US" altLang="ja-JP" dirty="0"/>
          </a:p>
          <a:p>
            <a:pPr lvl="1"/>
            <a:endParaRPr lang="en-US" altLang="ja-JP" dirty="0"/>
          </a:p>
          <a:p>
            <a:pPr lvl="1"/>
            <a:r>
              <a:rPr kumimoji="1" lang="ja-JP" altLang="en-US" dirty="0"/>
              <a:t>事業所内の</a:t>
            </a:r>
            <a:r>
              <a:rPr kumimoji="1" lang="ja-JP" altLang="en-US" dirty="0">
                <a:solidFill>
                  <a:srgbClr val="FF0000"/>
                </a:solidFill>
              </a:rPr>
              <a:t>見学</a:t>
            </a:r>
            <a:r>
              <a:rPr kumimoji="1" lang="en-US" altLang="ja-JP" dirty="0"/>
              <a:t>			</a:t>
            </a:r>
            <a:r>
              <a:rPr kumimoji="1" lang="ja-JP" altLang="en-US" dirty="0"/>
              <a:t>年１回</a:t>
            </a:r>
            <a:endParaRPr kumimoji="1" lang="en-US" altLang="ja-JP" dirty="0"/>
          </a:p>
          <a:p>
            <a:pPr lvl="1"/>
            <a:endParaRPr lang="en-US" altLang="ja-JP" dirty="0"/>
          </a:p>
          <a:p>
            <a:pPr lvl="1"/>
            <a:r>
              <a:rPr kumimoji="1" lang="ja-JP" altLang="en-US" dirty="0"/>
              <a:t>記録の</a:t>
            </a:r>
            <a:r>
              <a:rPr kumimoji="1" lang="ja-JP" altLang="en-US" dirty="0">
                <a:solidFill>
                  <a:srgbClr val="FF0000"/>
                </a:solidFill>
              </a:rPr>
              <a:t>公表</a:t>
            </a:r>
          </a:p>
        </p:txBody>
      </p:sp>
    </p:spTree>
    <p:extLst>
      <p:ext uri="{BB962C8B-B14F-4D97-AF65-F5344CB8AC3E}">
        <p14:creationId xmlns:p14="http://schemas.microsoft.com/office/powerpoint/2010/main" val="9018336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E03852DA-A4E8-11F7-34F8-46B43A4404ED}"/>
              </a:ext>
            </a:extLst>
          </p:cNvPr>
          <p:cNvSpPr>
            <a:spLocks noGrp="1"/>
          </p:cNvSpPr>
          <p:nvPr>
            <p:ph idx="1"/>
          </p:nvPr>
        </p:nvSpPr>
        <p:spPr>
          <a:xfrm>
            <a:off x="838200" y="1825624"/>
            <a:ext cx="11353800" cy="5032375"/>
          </a:xfrm>
        </p:spPr>
        <p:txBody>
          <a:bodyPr>
            <a:normAutofit/>
          </a:bodyPr>
          <a:lstStyle/>
          <a:p>
            <a:pPr>
              <a:lnSpc>
                <a:spcPct val="107000"/>
              </a:lnSpc>
              <a:spcAft>
                <a:spcPts val="800"/>
              </a:spcAft>
            </a:pPr>
            <a:r>
              <a:rPr lang="ja-JP" altLang="ja-JP" sz="1800" kern="100" dirty="0">
                <a:effectLst/>
                <a:latin typeface="游ゴシック" panose="020B0400000000000000" pitchFamily="50" charset="-128"/>
                <a:ea typeface="游ゴシック" panose="020B0400000000000000" pitchFamily="50" charset="-128"/>
                <a:cs typeface="Times New Roman" panose="02020603050405020304" pitchFamily="18" charset="0"/>
              </a:rPr>
              <a:t>障害福祉の現場におけるハラスメント対策（厚生労働省ホームページ）</a:t>
            </a:r>
          </a:p>
          <a:p>
            <a:pPr lvl="1">
              <a:lnSpc>
                <a:spcPct val="107000"/>
              </a:lnSpc>
              <a:spcAft>
                <a:spcPts val="800"/>
              </a:spcAft>
            </a:pPr>
            <a:r>
              <a:rPr lang="en-US" altLang="ja-JP" sz="1600" u="sng" kern="100" dirty="0">
                <a:solidFill>
                  <a:srgbClr val="467886"/>
                </a:solidFill>
                <a:effectLst/>
                <a:latin typeface="游ゴシック" panose="020B0400000000000000" pitchFamily="50" charset="-128"/>
                <a:ea typeface="游ゴシック" panose="020B0400000000000000" pitchFamily="50" charset="-128"/>
                <a:cs typeface="Times New Roman" panose="02020603050405020304" pitchFamily="18" charset="0"/>
                <a:hlinkClick r:id="rId2"/>
              </a:rPr>
              <a:t>https://www.mhlw.go.jp/stf/seisakunitsuite/bunya/0000070789_00012.html</a:t>
            </a:r>
            <a:endParaRPr lang="ja-JP" altLang="ja-JP" sz="1600" kern="100" dirty="0">
              <a:effectLst/>
              <a:latin typeface="游ゴシック" panose="020B0400000000000000" pitchFamily="50" charset="-128"/>
              <a:ea typeface="游ゴシック" panose="020B0400000000000000" pitchFamily="50" charset="-128"/>
              <a:cs typeface="Times New Roman" panose="02020603050405020304" pitchFamily="18" charset="0"/>
            </a:endParaRPr>
          </a:p>
          <a:p>
            <a:r>
              <a:rPr kumimoji="1" lang="ja-JP" altLang="en-US" sz="1800" dirty="0">
                <a:latin typeface="游ゴシック" panose="020B0400000000000000" pitchFamily="50" charset="-128"/>
                <a:ea typeface="游ゴシック" panose="020B0400000000000000" pitchFamily="50" charset="-128"/>
              </a:rPr>
              <a:t>令和</a:t>
            </a:r>
            <a:r>
              <a:rPr kumimoji="1" lang="en-US" altLang="ja-JP" sz="1800" dirty="0">
                <a:latin typeface="游ゴシック" panose="020B0400000000000000" pitchFamily="50" charset="-128"/>
                <a:ea typeface="游ゴシック" panose="020B0400000000000000" pitchFamily="50" charset="-128"/>
              </a:rPr>
              <a:t>4</a:t>
            </a:r>
            <a:r>
              <a:rPr kumimoji="1" lang="ja-JP" altLang="en-US" sz="1800" dirty="0">
                <a:latin typeface="游ゴシック" panose="020B0400000000000000" pitchFamily="50" charset="-128"/>
                <a:ea typeface="游ゴシック" panose="020B0400000000000000" pitchFamily="50" charset="-128"/>
              </a:rPr>
              <a:t>年</a:t>
            </a:r>
            <a:r>
              <a:rPr kumimoji="1" lang="en-US" altLang="ja-JP" sz="1800" dirty="0">
                <a:latin typeface="游ゴシック" panose="020B0400000000000000" pitchFamily="50" charset="-128"/>
                <a:ea typeface="游ゴシック" panose="020B0400000000000000" pitchFamily="50" charset="-128"/>
              </a:rPr>
              <a:t>3</a:t>
            </a:r>
            <a:r>
              <a:rPr kumimoji="1" lang="ja-JP" altLang="en-US" sz="1800" dirty="0">
                <a:latin typeface="游ゴシック" panose="020B0400000000000000" pitchFamily="50" charset="-128"/>
                <a:ea typeface="游ゴシック" panose="020B0400000000000000" pitchFamily="50" charset="-128"/>
              </a:rPr>
              <a:t>月「障害福祉サービス等事業者向け職員を利用者・家族等によるハラスメントから守るために」</a:t>
            </a:r>
            <a:endParaRPr kumimoji="1" lang="en-US" altLang="ja-JP" sz="1800" dirty="0">
              <a:latin typeface="游ゴシック" panose="020B0400000000000000" pitchFamily="50" charset="-128"/>
              <a:ea typeface="游ゴシック" panose="020B0400000000000000" pitchFamily="50" charset="-128"/>
            </a:endParaRPr>
          </a:p>
          <a:p>
            <a:pPr>
              <a:lnSpc>
                <a:spcPct val="107000"/>
              </a:lnSpc>
              <a:spcAft>
                <a:spcPts val="800"/>
              </a:spcAft>
            </a:pPr>
            <a:r>
              <a:rPr lang="ja-JP" altLang="ja-JP" sz="1800" kern="100" dirty="0">
                <a:effectLst/>
                <a:latin typeface="游ゴシック" panose="020B0400000000000000" pitchFamily="50" charset="-128"/>
                <a:ea typeface="游ゴシック" panose="020B0400000000000000" pitchFamily="50" charset="-128"/>
                <a:cs typeface="Times New Roman" panose="02020603050405020304" pitchFamily="18" charset="0"/>
              </a:rPr>
              <a:t>障害福祉サービス事業所等における業務継続計画（ＢＣＰ）作成支援に関する研修（厚生労働省</a:t>
            </a:r>
            <a:r>
              <a:rPr lang="en-US" altLang="ja-JP" sz="1800" kern="100" dirty="0">
                <a:effectLst/>
                <a:latin typeface="游ゴシック" panose="020B0400000000000000" pitchFamily="50" charset="-128"/>
                <a:ea typeface="游ゴシック" panose="020B0400000000000000" pitchFamily="50" charset="-128"/>
                <a:cs typeface="Times New Roman" panose="02020603050405020304" pitchFamily="18" charset="0"/>
              </a:rPr>
              <a:t>HP</a:t>
            </a:r>
            <a:r>
              <a:rPr lang="ja-JP" altLang="ja-JP" sz="1800" kern="100" dirty="0">
                <a:effectLst/>
                <a:latin typeface="游ゴシック" panose="020B0400000000000000" pitchFamily="50" charset="-128"/>
                <a:ea typeface="游ゴシック" panose="020B0400000000000000" pitchFamily="50" charset="-128"/>
                <a:cs typeface="Times New Roman" panose="02020603050405020304" pitchFamily="18" charset="0"/>
              </a:rPr>
              <a:t>）</a:t>
            </a:r>
          </a:p>
          <a:p>
            <a:pPr lvl="1">
              <a:lnSpc>
                <a:spcPct val="107000"/>
              </a:lnSpc>
              <a:spcAft>
                <a:spcPts val="800"/>
              </a:spcAft>
            </a:pPr>
            <a:r>
              <a:rPr lang="en-US" altLang="ja-JP" sz="1600" u="sng" kern="100" dirty="0">
                <a:solidFill>
                  <a:srgbClr val="467886"/>
                </a:solidFill>
                <a:effectLst/>
                <a:latin typeface="游ゴシック" panose="020B0400000000000000" pitchFamily="50" charset="-128"/>
                <a:ea typeface="游ゴシック" panose="020B0400000000000000" pitchFamily="50" charset="-128"/>
                <a:cs typeface="Times New Roman" panose="02020603050405020304" pitchFamily="18" charset="0"/>
                <a:hlinkClick r:id="rId3"/>
              </a:rPr>
              <a:t>https://www.mhlw.go.jp/stf/seisakunitsuite/bunya/hukushi_kaigo/kaigo_koureisha/douga_00003.html</a:t>
            </a:r>
            <a:endParaRPr lang="ja-JP" altLang="ja-JP" sz="1600" kern="100" dirty="0">
              <a:effectLst/>
              <a:latin typeface="游ゴシック" panose="020B0400000000000000" pitchFamily="50" charset="-128"/>
              <a:ea typeface="游ゴシック" panose="020B0400000000000000" pitchFamily="50" charset="-128"/>
              <a:cs typeface="Times New Roman" panose="02020603050405020304" pitchFamily="18" charset="0"/>
            </a:endParaRPr>
          </a:p>
          <a:p>
            <a:pPr>
              <a:lnSpc>
                <a:spcPct val="107000"/>
              </a:lnSpc>
              <a:spcAft>
                <a:spcPts val="800"/>
              </a:spcAft>
            </a:pPr>
            <a:r>
              <a:rPr lang="ja-JP" altLang="ja-JP" sz="1800" kern="100" dirty="0">
                <a:effectLst/>
                <a:latin typeface="游ゴシック" panose="020B0400000000000000" pitchFamily="50" charset="-128"/>
                <a:ea typeface="游ゴシック" panose="020B0400000000000000" pitchFamily="50" charset="-128"/>
                <a:cs typeface="Times New Roman" panose="02020603050405020304" pitchFamily="18" charset="0"/>
              </a:rPr>
              <a:t>感染対策マニュアル・業務継続ガイドライン等（厚生労働省</a:t>
            </a:r>
            <a:r>
              <a:rPr lang="en-US" altLang="ja-JP" sz="1800" kern="100" dirty="0">
                <a:effectLst/>
                <a:latin typeface="游ゴシック" panose="020B0400000000000000" pitchFamily="50" charset="-128"/>
                <a:ea typeface="游ゴシック" panose="020B0400000000000000" pitchFamily="50" charset="-128"/>
                <a:cs typeface="Times New Roman" panose="02020603050405020304" pitchFamily="18" charset="0"/>
              </a:rPr>
              <a:t>HP</a:t>
            </a:r>
            <a:r>
              <a:rPr lang="ja-JP" altLang="ja-JP" sz="1800" kern="100" dirty="0">
                <a:effectLst/>
                <a:latin typeface="游ゴシック" panose="020B0400000000000000" pitchFamily="50" charset="-128"/>
                <a:ea typeface="游ゴシック" panose="020B0400000000000000" pitchFamily="50" charset="-128"/>
                <a:cs typeface="Times New Roman" panose="02020603050405020304" pitchFamily="18" charset="0"/>
              </a:rPr>
              <a:t>）</a:t>
            </a:r>
          </a:p>
          <a:p>
            <a:pPr lvl="1">
              <a:lnSpc>
                <a:spcPct val="107000"/>
              </a:lnSpc>
              <a:spcAft>
                <a:spcPts val="800"/>
              </a:spcAft>
            </a:pPr>
            <a:r>
              <a:rPr lang="en-US" altLang="ja-JP" sz="1600" u="sng" kern="100" dirty="0">
                <a:solidFill>
                  <a:srgbClr val="467886"/>
                </a:solidFill>
                <a:effectLst/>
                <a:latin typeface="游ゴシック" panose="020B0400000000000000" pitchFamily="50" charset="-128"/>
                <a:ea typeface="游ゴシック" panose="020B0400000000000000" pitchFamily="50" charset="-128"/>
                <a:cs typeface="Times New Roman" panose="02020603050405020304" pitchFamily="18" charset="0"/>
                <a:hlinkClick r:id="rId4"/>
              </a:rPr>
              <a:t>https://www.mhlw.go.jp/stf/newpage_15758.html</a:t>
            </a:r>
            <a:endParaRPr lang="en-US" altLang="ja-JP" sz="1600" u="sng" kern="100" dirty="0">
              <a:solidFill>
                <a:srgbClr val="467886"/>
              </a:solidFill>
              <a:effectLst/>
              <a:latin typeface="游ゴシック" panose="020B0400000000000000" pitchFamily="50" charset="-128"/>
              <a:ea typeface="游ゴシック" panose="020B0400000000000000" pitchFamily="50" charset="-128"/>
              <a:cs typeface="Times New Roman" panose="02020603050405020304" pitchFamily="18" charset="0"/>
            </a:endParaRPr>
          </a:p>
          <a:p>
            <a:pPr>
              <a:lnSpc>
                <a:spcPct val="107000"/>
              </a:lnSpc>
              <a:spcAft>
                <a:spcPts val="800"/>
              </a:spcAft>
            </a:pPr>
            <a:r>
              <a:rPr lang="ja-JP" altLang="en-US" sz="1800" dirty="0">
                <a:latin typeface="游ゴシック" panose="020B0400000000000000" pitchFamily="50" charset="-128"/>
                <a:ea typeface="游ゴシック" panose="020B0400000000000000" pitchFamily="50" charset="-128"/>
              </a:rPr>
              <a:t>令和</a:t>
            </a:r>
            <a:r>
              <a:rPr lang="en-US" altLang="ja-JP" sz="1800" dirty="0">
                <a:latin typeface="游ゴシック" panose="020B0400000000000000" pitchFamily="50" charset="-128"/>
                <a:ea typeface="游ゴシック" panose="020B0400000000000000" pitchFamily="50" charset="-128"/>
              </a:rPr>
              <a:t>6</a:t>
            </a:r>
            <a:r>
              <a:rPr lang="ja-JP" altLang="en-US" sz="1800" dirty="0">
                <a:latin typeface="游ゴシック" panose="020B0400000000000000" pitchFamily="50" charset="-128"/>
                <a:ea typeface="游ゴシック" panose="020B0400000000000000" pitchFamily="50" charset="-128"/>
              </a:rPr>
              <a:t>年</a:t>
            </a:r>
            <a:r>
              <a:rPr lang="en-US" altLang="ja-JP" sz="1800" dirty="0">
                <a:latin typeface="游ゴシック" panose="020B0400000000000000" pitchFamily="50" charset="-128"/>
                <a:ea typeface="游ゴシック" panose="020B0400000000000000" pitchFamily="50" charset="-128"/>
              </a:rPr>
              <a:t>7</a:t>
            </a:r>
            <a:r>
              <a:rPr lang="ja-JP" altLang="en-US" sz="1800" dirty="0">
                <a:latin typeface="游ゴシック" panose="020B0400000000000000" pitchFamily="50" charset="-128"/>
                <a:ea typeface="游ゴシック" panose="020B0400000000000000" pitchFamily="50" charset="-128"/>
              </a:rPr>
              <a:t>月「障害者福祉施設等における障害者虐待の防止と対応の手引き」</a:t>
            </a:r>
            <a:endParaRPr kumimoji="1" lang="en-US" altLang="ja-JP" sz="1800" dirty="0">
              <a:latin typeface="游ゴシック" panose="020B0400000000000000" pitchFamily="50" charset="-128"/>
              <a:ea typeface="游ゴシック" panose="020B0400000000000000" pitchFamily="50" charset="-128"/>
            </a:endParaRPr>
          </a:p>
          <a:p>
            <a:pPr>
              <a:lnSpc>
                <a:spcPct val="107000"/>
              </a:lnSpc>
              <a:spcAft>
                <a:spcPts val="800"/>
              </a:spcAft>
            </a:pPr>
            <a:r>
              <a:rPr lang="ja-JP" altLang="en-US" sz="1800" dirty="0">
                <a:latin typeface="游ゴシック" panose="020B0400000000000000" pitchFamily="50" charset="-128"/>
                <a:ea typeface="游ゴシック" panose="020B0400000000000000" pitchFamily="50" charset="-128"/>
              </a:rPr>
              <a:t>こ支障第</a:t>
            </a:r>
            <a:r>
              <a:rPr lang="en-US" altLang="ja-JP" sz="1800" dirty="0">
                <a:latin typeface="游ゴシック" panose="020B0400000000000000" pitchFamily="50" charset="-128"/>
                <a:ea typeface="游ゴシック" panose="020B0400000000000000" pitchFamily="50" charset="-128"/>
              </a:rPr>
              <a:t>169</a:t>
            </a:r>
            <a:r>
              <a:rPr lang="ja-JP" altLang="en-US" sz="1800" dirty="0">
                <a:latin typeface="游ゴシック" panose="020B0400000000000000" pitchFamily="50" charset="-128"/>
                <a:ea typeface="游ゴシック" panose="020B0400000000000000" pitchFamily="50" charset="-128"/>
              </a:rPr>
              <a:t>号令和</a:t>
            </a:r>
            <a:r>
              <a:rPr lang="en-US" altLang="ja-JP" sz="1800" dirty="0">
                <a:latin typeface="游ゴシック" panose="020B0400000000000000" pitchFamily="50" charset="-128"/>
                <a:ea typeface="游ゴシック" panose="020B0400000000000000" pitchFamily="50" charset="-128"/>
              </a:rPr>
              <a:t>6</a:t>
            </a:r>
            <a:r>
              <a:rPr lang="ja-JP" altLang="en-US" sz="1800" dirty="0">
                <a:latin typeface="游ゴシック" panose="020B0400000000000000" pitchFamily="50" charset="-128"/>
                <a:ea typeface="游ゴシック" panose="020B0400000000000000" pitchFamily="50" charset="-128"/>
              </a:rPr>
              <a:t>年</a:t>
            </a:r>
            <a:r>
              <a:rPr lang="en-US" altLang="ja-JP" sz="1800" dirty="0">
                <a:latin typeface="游ゴシック" panose="020B0400000000000000" pitchFamily="50" charset="-128"/>
                <a:ea typeface="游ゴシック" panose="020B0400000000000000" pitchFamily="50" charset="-128"/>
              </a:rPr>
              <a:t>7</a:t>
            </a:r>
            <a:r>
              <a:rPr lang="ja-JP" altLang="en-US" sz="1800" dirty="0">
                <a:latin typeface="游ゴシック" panose="020B0400000000000000" pitchFamily="50" charset="-128"/>
                <a:ea typeface="游ゴシック" panose="020B0400000000000000" pitchFamily="50" charset="-128"/>
              </a:rPr>
              <a:t>月</a:t>
            </a:r>
            <a:r>
              <a:rPr lang="en-US" altLang="ja-JP" sz="1800" dirty="0">
                <a:latin typeface="游ゴシック" panose="020B0400000000000000" pitchFamily="50" charset="-128"/>
                <a:ea typeface="游ゴシック" panose="020B0400000000000000" pitchFamily="50" charset="-128"/>
              </a:rPr>
              <a:t>4</a:t>
            </a:r>
            <a:r>
              <a:rPr lang="ja-JP" altLang="en-US" sz="1800" dirty="0">
                <a:latin typeface="游ゴシック" panose="020B0400000000000000" pitchFamily="50" charset="-128"/>
                <a:ea typeface="游ゴシック" panose="020B0400000000000000" pitchFamily="50" charset="-128"/>
              </a:rPr>
              <a:t>日「障害児支援における安全管理について」</a:t>
            </a:r>
            <a:endParaRPr kumimoji="1" lang="en-US" altLang="ja-JP" sz="1800" dirty="0">
              <a:latin typeface="游ゴシック" panose="020B0400000000000000" pitchFamily="50" charset="-128"/>
              <a:ea typeface="游ゴシック" panose="020B0400000000000000" pitchFamily="50" charset="-128"/>
            </a:endParaRPr>
          </a:p>
          <a:p>
            <a:pPr>
              <a:lnSpc>
                <a:spcPct val="107000"/>
              </a:lnSpc>
              <a:spcAft>
                <a:spcPts val="800"/>
              </a:spcAft>
            </a:pPr>
            <a:r>
              <a:rPr kumimoji="1" lang="ja-JP" altLang="en-US" sz="1800" dirty="0">
                <a:latin typeface="游ゴシック" panose="020B0400000000000000" pitchFamily="50" charset="-128"/>
                <a:ea typeface="游ゴシック" panose="020B0400000000000000" pitchFamily="50" charset="-128"/>
              </a:rPr>
              <a:t>地域連携推進会議の手引き</a:t>
            </a:r>
            <a:endParaRPr kumimoji="1" lang="en-US" altLang="ja-JP" sz="1800" dirty="0">
              <a:latin typeface="游ゴシック" panose="020B0400000000000000" pitchFamily="50" charset="-128"/>
              <a:ea typeface="游ゴシック" panose="020B0400000000000000" pitchFamily="50" charset="-128"/>
            </a:endParaRPr>
          </a:p>
          <a:p>
            <a:pPr>
              <a:lnSpc>
                <a:spcPct val="107000"/>
              </a:lnSpc>
              <a:spcAft>
                <a:spcPts val="800"/>
              </a:spcAft>
            </a:pPr>
            <a:endParaRPr kumimoji="1" lang="en-US" altLang="ja-JP" sz="1800" dirty="0"/>
          </a:p>
          <a:p>
            <a:pPr>
              <a:lnSpc>
                <a:spcPct val="107000"/>
              </a:lnSpc>
              <a:spcAft>
                <a:spcPts val="800"/>
              </a:spcAft>
            </a:pP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en-US" altLang="ja-JP" dirty="0"/>
          </a:p>
          <a:p>
            <a:endParaRPr kumimoji="1" lang="ja-JP" altLang="en-US" dirty="0"/>
          </a:p>
        </p:txBody>
      </p:sp>
      <p:sp>
        <p:nvSpPr>
          <p:cNvPr id="13" name="タイトル 1">
            <a:extLst>
              <a:ext uri="{FF2B5EF4-FFF2-40B4-BE49-F238E27FC236}">
                <a16:creationId xmlns:a16="http://schemas.microsoft.com/office/drawing/2014/main" id="{A7225E7E-F510-DD9A-BC12-B0C4E3D93450}"/>
              </a:ext>
            </a:extLst>
          </p:cNvPr>
          <p:cNvSpPr>
            <a:spLocks noGrp="1"/>
          </p:cNvSpPr>
          <p:nvPr>
            <p:ph type="title"/>
          </p:nvPr>
        </p:nvSpPr>
        <p:spPr>
          <a:xfrm>
            <a:off x="838200" y="365125"/>
            <a:ext cx="10515600" cy="1325563"/>
          </a:xfrm>
        </p:spPr>
        <p:txBody>
          <a:bodyPr>
            <a:normAutofit/>
          </a:bodyPr>
          <a:lstStyle/>
          <a:p>
            <a:r>
              <a:rPr lang="ja-JP" altLang="en-US" sz="2000" b="1" dirty="0">
                <a:latin typeface="BIZ UDPゴシック" panose="020B0400000000000000" pitchFamily="50" charset="-128"/>
                <a:ea typeface="BIZ UDPゴシック" panose="020B0400000000000000" pitchFamily="50" charset="-128"/>
              </a:rPr>
              <a:t>指定障害福祉サービス事業者等指導監査について</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２，義務化、減算適用となる事項</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２ー９，参考資料</a:t>
            </a:r>
            <a:endParaRPr kumimoji="1" lang="ja-JP" altLang="en-US" sz="2000" dirty="0"/>
          </a:p>
        </p:txBody>
      </p:sp>
    </p:spTree>
    <p:extLst>
      <p:ext uri="{BB962C8B-B14F-4D97-AF65-F5344CB8AC3E}">
        <p14:creationId xmlns:p14="http://schemas.microsoft.com/office/powerpoint/2010/main" val="17086363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A906D97-D372-CF01-8A3C-C398F22D05FD}"/>
              </a:ext>
            </a:extLst>
          </p:cNvPr>
          <p:cNvSpPr>
            <a:spLocks noGrp="1"/>
          </p:cNvSpPr>
          <p:nvPr>
            <p:ph type="title"/>
          </p:nvPr>
        </p:nvSpPr>
        <p:spPr/>
        <p:txBody>
          <a:bodyPr>
            <a:normAutofit/>
          </a:bodyPr>
          <a:lstStyle/>
          <a:p>
            <a:r>
              <a:rPr lang="ja-JP" altLang="en-US" sz="2000" b="1" dirty="0">
                <a:latin typeface="BIZ UDPゴシック" panose="020B0400000000000000" pitchFamily="50" charset="-128"/>
                <a:ea typeface="BIZ UDPゴシック" panose="020B0400000000000000" pitchFamily="50" charset="-128"/>
              </a:rPr>
              <a:t>指定障害福祉サービス事業者等指導監査について</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３，主な指摘事項</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３ー１，人員に関する基準</a:t>
            </a:r>
            <a:endParaRPr kumimoji="1" lang="ja-JP" altLang="en-US" sz="2000" dirty="0"/>
          </a:p>
        </p:txBody>
      </p:sp>
      <p:sp>
        <p:nvSpPr>
          <p:cNvPr id="3" name="コンテンツ プレースホルダー 2">
            <a:extLst>
              <a:ext uri="{FF2B5EF4-FFF2-40B4-BE49-F238E27FC236}">
                <a16:creationId xmlns:a16="http://schemas.microsoft.com/office/drawing/2014/main" id="{37A263B3-2452-A37E-34F0-209CC67211E5}"/>
              </a:ext>
            </a:extLst>
          </p:cNvPr>
          <p:cNvSpPr>
            <a:spLocks noGrp="1"/>
          </p:cNvSpPr>
          <p:nvPr>
            <p:ph idx="1"/>
          </p:nvPr>
        </p:nvSpPr>
        <p:spPr>
          <a:xfrm>
            <a:off x="838200" y="1825624"/>
            <a:ext cx="10515600" cy="5032375"/>
          </a:xfrm>
        </p:spPr>
        <p:txBody>
          <a:bodyPr>
            <a:normAutofit lnSpcReduction="10000"/>
          </a:bodyPr>
          <a:lstStyle/>
          <a:p>
            <a:r>
              <a:rPr kumimoji="1" lang="ja-JP" altLang="en-US" dirty="0"/>
              <a:t>管理者又はサービス管理責任者・児童発達支援管理責任者等が直接処遇職員を兼務しており、</a:t>
            </a:r>
            <a:r>
              <a:rPr kumimoji="1" lang="ja-JP" altLang="en-US" dirty="0">
                <a:solidFill>
                  <a:srgbClr val="FF0000"/>
                </a:solidFill>
              </a:rPr>
              <a:t>常勤専従要件を満たしていない</a:t>
            </a:r>
            <a:r>
              <a:rPr kumimoji="1" lang="ja-JP" altLang="en-US" dirty="0"/>
              <a:t>。</a:t>
            </a:r>
            <a:endParaRPr kumimoji="1" lang="en-US" altLang="ja-JP" dirty="0"/>
          </a:p>
          <a:p>
            <a:r>
              <a:rPr kumimoji="1" lang="ja-JP" altLang="en-US" dirty="0"/>
              <a:t>常勤で配置しなければならない職員が配置されていない。</a:t>
            </a:r>
            <a:endParaRPr kumimoji="1" lang="en-US" altLang="ja-JP" dirty="0"/>
          </a:p>
          <a:p>
            <a:pPr lvl="1"/>
            <a:r>
              <a:rPr kumimoji="1" lang="ja-JP" altLang="en-US" dirty="0"/>
              <a:t>同じ法人が運営する２か所の事業所の勤務時間を足して常勤職員が勤務すべき時間数に達している職員は、障がい福祉サービス事業所の人員基準上は「常勤職員」とはならず、それぞれの事業所において「非常勤職員」となることに注意してください。</a:t>
            </a:r>
            <a:endParaRPr kumimoji="1" lang="en-US" altLang="ja-JP" dirty="0"/>
          </a:p>
          <a:p>
            <a:r>
              <a:rPr kumimoji="1" lang="ja-JP" altLang="en-US" dirty="0"/>
              <a:t>（児放）サービスの提供を行う時間帯を通じて配置することとされている児童指導員又は保育士が、</a:t>
            </a:r>
            <a:r>
              <a:rPr kumimoji="1" lang="ja-JP" altLang="en-US" dirty="0">
                <a:solidFill>
                  <a:srgbClr val="FF0000"/>
                </a:solidFill>
              </a:rPr>
              <a:t>一部の時間帯</a:t>
            </a:r>
            <a:r>
              <a:rPr kumimoji="1" lang="ja-JP" altLang="en-US" dirty="0"/>
              <a:t>において配置されていない。</a:t>
            </a:r>
            <a:endParaRPr kumimoji="1" lang="en-US" altLang="ja-JP" dirty="0"/>
          </a:p>
          <a:p>
            <a:pPr lvl="1"/>
            <a:r>
              <a:rPr kumimoji="1" lang="ja-JP" altLang="en-US" dirty="0"/>
              <a:t>従業者１人につき、勤務延べ時間数に算入することができる時間数は、事業所で定められている常勤職員が勤務すべき時間数が上限となっています。</a:t>
            </a:r>
            <a:endParaRPr kumimoji="1" lang="en-US" altLang="ja-JP" dirty="0"/>
          </a:p>
          <a:p>
            <a:pPr marL="457200" lvl="1" indent="0">
              <a:buNone/>
            </a:pPr>
            <a:endParaRPr lang="en-US" altLang="ja-JP" dirty="0"/>
          </a:p>
          <a:p>
            <a:pPr marL="457200" lvl="1" indent="0">
              <a:buNone/>
            </a:pPr>
            <a:endParaRPr kumimoji="1" lang="en-US" altLang="ja-JP" dirty="0"/>
          </a:p>
          <a:p>
            <a:endParaRPr kumimoji="1" lang="ja-JP" altLang="en-US" dirty="0"/>
          </a:p>
          <a:p>
            <a:endParaRPr kumimoji="1" lang="ja-JP" altLang="en-US" dirty="0"/>
          </a:p>
        </p:txBody>
      </p:sp>
    </p:spTree>
    <p:extLst>
      <p:ext uri="{BB962C8B-B14F-4D97-AF65-F5344CB8AC3E}">
        <p14:creationId xmlns:p14="http://schemas.microsoft.com/office/powerpoint/2010/main" val="20436314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24C1722A-4404-872F-C5A4-D3094BEF0A3B}"/>
              </a:ext>
            </a:extLst>
          </p:cNvPr>
          <p:cNvSpPr>
            <a:spLocks noGrp="1"/>
          </p:cNvSpPr>
          <p:nvPr>
            <p:ph idx="1"/>
          </p:nvPr>
        </p:nvSpPr>
        <p:spPr>
          <a:xfrm>
            <a:off x="838200" y="1825624"/>
            <a:ext cx="10515600" cy="5032375"/>
          </a:xfrm>
        </p:spPr>
        <p:txBody>
          <a:bodyPr>
            <a:normAutofit/>
          </a:bodyPr>
          <a:lstStyle/>
          <a:p>
            <a:r>
              <a:rPr kumimoji="1" lang="ja-JP" altLang="en-US" dirty="0"/>
              <a:t>災害・虐待その他やむを得ない事情がないにもかかわらず、減算がかからない範囲内だからといって、指定上届出ている</a:t>
            </a:r>
            <a:r>
              <a:rPr kumimoji="1" lang="ja-JP" altLang="en-US" dirty="0">
                <a:solidFill>
                  <a:srgbClr val="FF0000"/>
                </a:solidFill>
              </a:rPr>
              <a:t>定員を超過</a:t>
            </a:r>
            <a:r>
              <a:rPr kumimoji="1" lang="ja-JP" altLang="en-US" dirty="0"/>
              <a:t>している。</a:t>
            </a:r>
            <a:endParaRPr kumimoji="1" lang="en-US" altLang="ja-JP" dirty="0"/>
          </a:p>
          <a:p>
            <a:pPr lvl="1"/>
            <a:r>
              <a:rPr kumimoji="1" lang="ja-JP" altLang="en-US" dirty="0"/>
              <a:t>利用定員を超える利用申込みがあった場合に提供を拒むことは、提供拒否の禁止には該当せず、正当な理由となるため、超過の理由にはなりません。</a:t>
            </a:r>
            <a:endParaRPr kumimoji="1" lang="en-US" altLang="ja-JP" dirty="0"/>
          </a:p>
          <a:p>
            <a:pPr lvl="1"/>
            <a:r>
              <a:rPr lang="ja-JP" altLang="en-US" dirty="0"/>
              <a:t>やむを得ない事情に該当するかどうかは、障がい福祉課に都度確認してください。</a:t>
            </a:r>
            <a:endParaRPr lang="en-US" altLang="ja-JP" dirty="0"/>
          </a:p>
          <a:p>
            <a:r>
              <a:rPr lang="ja-JP" altLang="en-US" dirty="0"/>
              <a:t>定員を超過した利用者数に対する</a:t>
            </a:r>
            <a:r>
              <a:rPr lang="ja-JP" altLang="en-US" dirty="0">
                <a:solidFill>
                  <a:srgbClr val="FF0000"/>
                </a:solidFill>
              </a:rPr>
              <a:t>従業者の配置</a:t>
            </a:r>
            <a:r>
              <a:rPr lang="ja-JP" altLang="en-US" dirty="0"/>
              <a:t>が足りていない、基準人員を満たすためには加配加算要件の人員を充てなければならないなど、</a:t>
            </a:r>
            <a:r>
              <a:rPr lang="ja-JP" altLang="en-US" dirty="0">
                <a:solidFill>
                  <a:srgbClr val="FF0000"/>
                </a:solidFill>
              </a:rPr>
              <a:t>要件を満たしていないにもかかわらず請求</a:t>
            </a:r>
            <a:r>
              <a:rPr lang="ja-JP" altLang="en-US" dirty="0"/>
              <a:t>している。</a:t>
            </a:r>
            <a:endParaRPr lang="en-US" altLang="ja-JP" dirty="0"/>
          </a:p>
          <a:p>
            <a:endParaRPr lang="en-US" altLang="ja-JP" dirty="0"/>
          </a:p>
          <a:p>
            <a:pPr lvl="1"/>
            <a:endParaRPr lang="en-US" altLang="ja-JP" dirty="0"/>
          </a:p>
          <a:p>
            <a:pPr marL="457200" lvl="1" indent="0">
              <a:buNone/>
            </a:pPr>
            <a:endParaRPr kumimoji="1" lang="en-US" altLang="ja-JP" dirty="0"/>
          </a:p>
        </p:txBody>
      </p:sp>
      <p:sp>
        <p:nvSpPr>
          <p:cNvPr id="4" name="タイトル 1">
            <a:extLst>
              <a:ext uri="{FF2B5EF4-FFF2-40B4-BE49-F238E27FC236}">
                <a16:creationId xmlns:a16="http://schemas.microsoft.com/office/drawing/2014/main" id="{BD3E287A-8990-094D-ED8F-0C53119E0BFD}"/>
              </a:ext>
            </a:extLst>
          </p:cNvPr>
          <p:cNvSpPr>
            <a:spLocks noGrp="1"/>
          </p:cNvSpPr>
          <p:nvPr>
            <p:ph type="title"/>
          </p:nvPr>
        </p:nvSpPr>
        <p:spPr>
          <a:xfrm>
            <a:off x="838200" y="365125"/>
            <a:ext cx="10515600" cy="1325563"/>
          </a:xfrm>
        </p:spPr>
        <p:txBody>
          <a:bodyPr>
            <a:normAutofit/>
          </a:bodyPr>
          <a:lstStyle/>
          <a:p>
            <a:r>
              <a:rPr lang="ja-JP" altLang="en-US" sz="2000" b="1" dirty="0">
                <a:latin typeface="BIZ UDPゴシック" panose="020B0400000000000000" pitchFamily="50" charset="-128"/>
                <a:ea typeface="BIZ UDPゴシック" panose="020B0400000000000000" pitchFamily="50" charset="-128"/>
              </a:rPr>
              <a:t>指定障害福祉サービス事業者等指導監査について</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３，主な指摘事項</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３ー１，定員に関する基準</a:t>
            </a:r>
            <a:endParaRPr kumimoji="1" lang="ja-JP" altLang="en-US" sz="2000" dirty="0"/>
          </a:p>
        </p:txBody>
      </p:sp>
    </p:spTree>
    <p:extLst>
      <p:ext uri="{BB962C8B-B14F-4D97-AF65-F5344CB8AC3E}">
        <p14:creationId xmlns:p14="http://schemas.microsoft.com/office/powerpoint/2010/main" val="37576522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7B103F3-ED39-1A5B-A6E1-27E5C99CBD01}"/>
              </a:ext>
            </a:extLst>
          </p:cNvPr>
          <p:cNvSpPr>
            <a:spLocks noGrp="1"/>
          </p:cNvSpPr>
          <p:nvPr>
            <p:ph type="title"/>
          </p:nvPr>
        </p:nvSpPr>
        <p:spPr/>
        <p:txBody>
          <a:bodyPr>
            <a:normAutofit/>
          </a:bodyPr>
          <a:lstStyle/>
          <a:p>
            <a:r>
              <a:rPr lang="ja-JP" altLang="en-US" sz="2000" b="1" dirty="0">
                <a:latin typeface="BIZ UDPゴシック" panose="020B0400000000000000" pitchFamily="50" charset="-128"/>
                <a:ea typeface="BIZ UDPゴシック" panose="020B0400000000000000" pitchFamily="50" charset="-128"/>
              </a:rPr>
              <a:t>指定障害福祉サービス事業者等指導監査について</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３，主な指摘事項</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３ー２，個別支援計画</a:t>
            </a:r>
            <a:endParaRPr kumimoji="1" lang="ja-JP" altLang="en-US" sz="2000" dirty="0"/>
          </a:p>
        </p:txBody>
      </p:sp>
      <p:sp>
        <p:nvSpPr>
          <p:cNvPr id="3" name="コンテンツ プレースホルダー 2">
            <a:extLst>
              <a:ext uri="{FF2B5EF4-FFF2-40B4-BE49-F238E27FC236}">
                <a16:creationId xmlns:a16="http://schemas.microsoft.com/office/drawing/2014/main" id="{DA7B2C67-832E-8A04-9850-9AC82A626707}"/>
              </a:ext>
            </a:extLst>
          </p:cNvPr>
          <p:cNvSpPr>
            <a:spLocks noGrp="1"/>
          </p:cNvSpPr>
          <p:nvPr>
            <p:ph idx="1"/>
          </p:nvPr>
        </p:nvSpPr>
        <p:spPr/>
        <p:txBody>
          <a:bodyPr/>
          <a:lstStyle/>
          <a:p>
            <a:r>
              <a:rPr kumimoji="1" lang="ja-JP" altLang="en-US" dirty="0"/>
              <a:t>個別支援計画は、サービス管理責任者及び児童発達支援管理責任者等が作成しなければならないが、他の職員が作成に関する業務の一部を行っている。</a:t>
            </a:r>
            <a:endParaRPr kumimoji="1" lang="en-US" altLang="ja-JP" dirty="0"/>
          </a:p>
          <a:p>
            <a:r>
              <a:rPr kumimoji="1" lang="ja-JP" altLang="en-US" dirty="0"/>
              <a:t>個別支援計画は、</a:t>
            </a:r>
            <a:r>
              <a:rPr kumimoji="1" lang="ja-JP" altLang="en-US" dirty="0">
                <a:solidFill>
                  <a:srgbClr val="FF0000"/>
                </a:solidFill>
              </a:rPr>
              <a:t>サービス利用開始より前</a:t>
            </a:r>
            <a:r>
              <a:rPr kumimoji="1" lang="ja-JP" altLang="en-US" dirty="0"/>
              <a:t>に作成及び同意を得なければならないが、作成や同意を得ていなかったり、遅れて作成等してサービスを提供している。</a:t>
            </a:r>
          </a:p>
          <a:p>
            <a:r>
              <a:rPr kumimoji="1" lang="ja-JP" altLang="en-US" dirty="0"/>
              <a:t>個別支援計画に記載すべき項目が一部不足していた。</a:t>
            </a:r>
            <a:endParaRPr kumimoji="1" lang="en-US" altLang="ja-JP" dirty="0"/>
          </a:p>
          <a:p>
            <a:r>
              <a:rPr kumimoji="1" lang="ja-JP" altLang="en-US" dirty="0"/>
              <a:t>個別支援計画作成に係る一連の流れが不適切であった。</a:t>
            </a:r>
          </a:p>
        </p:txBody>
      </p:sp>
    </p:spTree>
    <p:extLst>
      <p:ext uri="{BB962C8B-B14F-4D97-AF65-F5344CB8AC3E}">
        <p14:creationId xmlns:p14="http://schemas.microsoft.com/office/powerpoint/2010/main" val="30357830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36C65E6-9C5F-76CF-71F0-58FD9AC5E6D7}"/>
              </a:ext>
            </a:extLst>
          </p:cNvPr>
          <p:cNvSpPr>
            <a:spLocks noGrp="1"/>
          </p:cNvSpPr>
          <p:nvPr>
            <p:ph type="title"/>
          </p:nvPr>
        </p:nvSpPr>
        <p:spPr/>
        <p:txBody>
          <a:bodyPr>
            <a:normAutofit/>
          </a:bodyPr>
          <a:lstStyle/>
          <a:p>
            <a:r>
              <a:rPr lang="ja-JP" altLang="en-US" sz="2000" b="1" dirty="0">
                <a:latin typeface="BIZ UDPゴシック" panose="020B0400000000000000" pitchFamily="50" charset="-128"/>
                <a:ea typeface="BIZ UDPゴシック" panose="020B0400000000000000" pitchFamily="50" charset="-128"/>
              </a:rPr>
              <a:t>指定障害福祉サービス事業者等指導監査について</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３，主な指摘事項</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３ー３，運営</a:t>
            </a:r>
            <a:endParaRPr kumimoji="1" lang="ja-JP" altLang="en-US" sz="2000" dirty="0"/>
          </a:p>
        </p:txBody>
      </p:sp>
      <p:sp>
        <p:nvSpPr>
          <p:cNvPr id="3" name="コンテンツ プレースホルダー 2">
            <a:extLst>
              <a:ext uri="{FF2B5EF4-FFF2-40B4-BE49-F238E27FC236}">
                <a16:creationId xmlns:a16="http://schemas.microsoft.com/office/drawing/2014/main" id="{84E55FD2-AB4A-AFAD-07CC-C4DBB5C62279}"/>
              </a:ext>
            </a:extLst>
          </p:cNvPr>
          <p:cNvSpPr>
            <a:spLocks noGrp="1"/>
          </p:cNvSpPr>
          <p:nvPr>
            <p:ph idx="1"/>
          </p:nvPr>
        </p:nvSpPr>
        <p:spPr>
          <a:xfrm>
            <a:off x="838200" y="1825624"/>
            <a:ext cx="10515600" cy="5032375"/>
          </a:xfrm>
        </p:spPr>
        <p:txBody>
          <a:bodyPr>
            <a:normAutofit/>
          </a:bodyPr>
          <a:lstStyle/>
          <a:p>
            <a:r>
              <a:rPr kumimoji="1" lang="ja-JP" altLang="en-US" dirty="0"/>
              <a:t>月ごとの</a:t>
            </a:r>
            <a:r>
              <a:rPr kumimoji="1" lang="ja-JP" altLang="en-US" dirty="0">
                <a:solidFill>
                  <a:srgbClr val="FF0000"/>
                </a:solidFill>
              </a:rPr>
              <a:t>勤務表を作成</a:t>
            </a:r>
            <a:r>
              <a:rPr kumimoji="1" lang="ja-JP" altLang="en-US" dirty="0"/>
              <a:t>しなければならないが、作成されていない。</a:t>
            </a:r>
            <a:endParaRPr kumimoji="1" lang="en-US" altLang="ja-JP" dirty="0"/>
          </a:p>
          <a:p>
            <a:r>
              <a:rPr kumimoji="1" lang="ja-JP" altLang="en-US" dirty="0"/>
              <a:t>従業者の勤務実績が明確にされていない、勤務表上兼務の状況が確認できない。役員だからといってタイムカードがない。</a:t>
            </a:r>
          </a:p>
          <a:p>
            <a:r>
              <a:rPr kumimoji="1" lang="ja-JP" altLang="en-US" dirty="0">
                <a:solidFill>
                  <a:srgbClr val="FF0000"/>
                </a:solidFill>
              </a:rPr>
              <a:t>運営規程、重要事項説明書、誓約書</a:t>
            </a:r>
            <a:r>
              <a:rPr kumimoji="1" lang="ja-JP" altLang="en-US" dirty="0"/>
              <a:t>の内容の整合性が取られていない、実態と合っていない。</a:t>
            </a:r>
            <a:endParaRPr kumimoji="1" lang="en-US" altLang="ja-JP" dirty="0"/>
          </a:p>
          <a:p>
            <a:r>
              <a:rPr kumimoji="1" lang="ja-JP" altLang="en-US" dirty="0"/>
              <a:t>上記書類に変更があった際、変更後の内容について利用者への説明及び同意を得ていることが確認できない。</a:t>
            </a:r>
            <a:endParaRPr kumimoji="1" lang="en-US" altLang="ja-JP" dirty="0"/>
          </a:p>
          <a:p>
            <a:r>
              <a:rPr kumimoji="1" lang="ja-JP" altLang="en-US" dirty="0"/>
              <a:t>利用者又は</a:t>
            </a:r>
            <a:r>
              <a:rPr kumimoji="1" lang="ja-JP" altLang="en-US" dirty="0">
                <a:solidFill>
                  <a:srgbClr val="FF0000"/>
                </a:solidFill>
              </a:rPr>
              <a:t>その家族</a:t>
            </a:r>
            <a:r>
              <a:rPr kumimoji="1" lang="ja-JP" altLang="en-US" dirty="0"/>
              <a:t>に関する情報を提供する際は、あらかじめ文書により当該利用者又は</a:t>
            </a:r>
            <a:r>
              <a:rPr kumimoji="1" lang="ja-JP" altLang="en-US" dirty="0">
                <a:solidFill>
                  <a:srgbClr val="FF0000"/>
                </a:solidFill>
              </a:rPr>
              <a:t>その家族の同意</a:t>
            </a:r>
            <a:r>
              <a:rPr kumimoji="1" lang="ja-JP" altLang="en-US" dirty="0"/>
              <a:t>を得ておかなければならないが、同意書がない。</a:t>
            </a:r>
          </a:p>
        </p:txBody>
      </p:sp>
    </p:spTree>
    <p:extLst>
      <p:ext uri="{BB962C8B-B14F-4D97-AF65-F5344CB8AC3E}">
        <p14:creationId xmlns:p14="http://schemas.microsoft.com/office/powerpoint/2010/main" val="37359492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6C0F3A56-4B74-56A0-4723-4D60D7FDE7C9}"/>
              </a:ext>
            </a:extLst>
          </p:cNvPr>
          <p:cNvSpPr>
            <a:spLocks noGrp="1"/>
          </p:cNvSpPr>
          <p:nvPr>
            <p:ph idx="1"/>
          </p:nvPr>
        </p:nvSpPr>
        <p:spPr>
          <a:xfrm>
            <a:off x="838200" y="1825624"/>
            <a:ext cx="10515600" cy="5032375"/>
          </a:xfrm>
        </p:spPr>
        <p:txBody>
          <a:bodyPr>
            <a:normAutofit/>
          </a:bodyPr>
          <a:lstStyle/>
          <a:p>
            <a:r>
              <a:rPr kumimoji="1" lang="ja-JP" altLang="en-US" dirty="0"/>
              <a:t>サービスにおいて提供される便宜に要する費用のうち、利用者等から受けることができる費用は、各サービス種類ごとに、</a:t>
            </a:r>
            <a:r>
              <a:rPr kumimoji="1" lang="ja-JP" altLang="en-US" dirty="0">
                <a:solidFill>
                  <a:srgbClr val="FF0000"/>
                </a:solidFill>
              </a:rPr>
              <a:t>基準省令で定められています</a:t>
            </a:r>
            <a:r>
              <a:rPr kumimoji="1" lang="ja-JP" altLang="en-US" dirty="0"/>
              <a:t>。</a:t>
            </a:r>
            <a:endParaRPr kumimoji="1" lang="en-US" altLang="ja-JP" dirty="0"/>
          </a:p>
          <a:p>
            <a:pPr lvl="1"/>
            <a:r>
              <a:rPr lang="ja-JP" altLang="en-US" dirty="0"/>
              <a:t>者：第</a:t>
            </a:r>
            <a:r>
              <a:rPr lang="en-US" altLang="ja-JP" dirty="0"/>
              <a:t>21</a:t>
            </a:r>
            <a:r>
              <a:rPr lang="ja-JP" altLang="en-US" dirty="0"/>
              <a:t>条、第</a:t>
            </a:r>
            <a:r>
              <a:rPr lang="en-US" altLang="ja-JP" dirty="0"/>
              <a:t>82</a:t>
            </a:r>
            <a:r>
              <a:rPr lang="ja-JP" altLang="en-US" dirty="0"/>
              <a:t>条、第</a:t>
            </a:r>
            <a:r>
              <a:rPr lang="en-US" altLang="ja-JP" dirty="0"/>
              <a:t>120</a:t>
            </a:r>
            <a:r>
              <a:rPr lang="ja-JP" altLang="en-US" dirty="0"/>
              <a:t>条、第</a:t>
            </a:r>
            <a:r>
              <a:rPr lang="en-US" altLang="ja-JP" dirty="0"/>
              <a:t>159</a:t>
            </a:r>
            <a:r>
              <a:rPr lang="ja-JP" altLang="en-US" dirty="0"/>
              <a:t>条、第</a:t>
            </a:r>
            <a:r>
              <a:rPr lang="en-US" altLang="ja-JP" dirty="0"/>
              <a:t>170</a:t>
            </a:r>
            <a:r>
              <a:rPr lang="ja-JP" altLang="en-US" dirty="0"/>
              <a:t>条、第</a:t>
            </a:r>
            <a:r>
              <a:rPr lang="en-US" altLang="ja-JP" dirty="0"/>
              <a:t>210</a:t>
            </a:r>
            <a:r>
              <a:rPr lang="ja-JP" altLang="en-US" dirty="0"/>
              <a:t>条の</a:t>
            </a:r>
            <a:r>
              <a:rPr lang="en-US" altLang="ja-JP" dirty="0"/>
              <a:t>4</a:t>
            </a:r>
          </a:p>
          <a:p>
            <a:pPr lvl="1"/>
            <a:r>
              <a:rPr kumimoji="1" lang="ja-JP" altLang="en-US" dirty="0"/>
              <a:t>児：第</a:t>
            </a:r>
            <a:r>
              <a:rPr kumimoji="1" lang="en-US" altLang="ja-JP" dirty="0"/>
              <a:t>23</a:t>
            </a:r>
            <a:r>
              <a:rPr kumimoji="1" lang="ja-JP" altLang="en-US" dirty="0"/>
              <a:t>条、第</a:t>
            </a:r>
            <a:r>
              <a:rPr kumimoji="1" lang="en-US" altLang="ja-JP" dirty="0"/>
              <a:t>70</a:t>
            </a:r>
            <a:r>
              <a:rPr kumimoji="1" lang="ja-JP" altLang="en-US" dirty="0"/>
              <a:t>条</a:t>
            </a:r>
            <a:endParaRPr kumimoji="1" lang="en-US" altLang="ja-JP" dirty="0"/>
          </a:p>
          <a:p>
            <a:r>
              <a:rPr lang="ja-JP" altLang="en-US" dirty="0"/>
              <a:t>日常生活においても通常必要となるものに係る費用であって、利用者等に負担させることが適当と認められるものは、</a:t>
            </a:r>
            <a:r>
              <a:rPr lang="ja-JP" altLang="en-US" dirty="0">
                <a:solidFill>
                  <a:srgbClr val="FF0000"/>
                </a:solidFill>
              </a:rPr>
              <a:t>通知で定められています</a:t>
            </a:r>
            <a:r>
              <a:rPr lang="ja-JP" altLang="en-US" dirty="0"/>
              <a:t>。</a:t>
            </a:r>
            <a:endParaRPr lang="en-US" altLang="ja-JP" dirty="0"/>
          </a:p>
          <a:p>
            <a:pPr lvl="1"/>
            <a:r>
              <a:rPr kumimoji="1" lang="ja-JP" altLang="en-US" dirty="0"/>
              <a:t>者：障害福祉サービス等における日常生活に要する費用の取り扱いについて（障発第</a:t>
            </a:r>
            <a:r>
              <a:rPr kumimoji="1" lang="en-US" altLang="ja-JP" dirty="0"/>
              <a:t>1206002</a:t>
            </a:r>
            <a:r>
              <a:rPr kumimoji="1" lang="ja-JP" altLang="en-US" dirty="0"/>
              <a:t>号）</a:t>
            </a:r>
            <a:endParaRPr kumimoji="1" lang="en-US" altLang="ja-JP" dirty="0"/>
          </a:p>
          <a:p>
            <a:pPr lvl="1"/>
            <a:r>
              <a:rPr kumimoji="1" lang="ja-JP" altLang="en-US" dirty="0"/>
              <a:t>児：障害児通所支援又は障害児入所支援における日常生活に要する費用の取扱いについて（障発第</a:t>
            </a:r>
            <a:r>
              <a:rPr kumimoji="1" lang="en-US" altLang="ja-JP" dirty="0"/>
              <a:t>0330</a:t>
            </a:r>
            <a:r>
              <a:rPr kumimoji="1" lang="ja-JP" altLang="en-US" dirty="0"/>
              <a:t>第</a:t>
            </a:r>
            <a:r>
              <a:rPr kumimoji="1" lang="en-US" altLang="ja-JP" dirty="0"/>
              <a:t>31</a:t>
            </a:r>
            <a:r>
              <a:rPr kumimoji="1" lang="ja-JP" altLang="en-US" dirty="0"/>
              <a:t>号）</a:t>
            </a:r>
          </a:p>
        </p:txBody>
      </p:sp>
      <p:sp>
        <p:nvSpPr>
          <p:cNvPr id="4" name="タイトル 1">
            <a:extLst>
              <a:ext uri="{FF2B5EF4-FFF2-40B4-BE49-F238E27FC236}">
                <a16:creationId xmlns:a16="http://schemas.microsoft.com/office/drawing/2014/main" id="{547E1657-C361-A95C-19D9-FF34A980BC3C}"/>
              </a:ext>
            </a:extLst>
          </p:cNvPr>
          <p:cNvSpPr>
            <a:spLocks noGrp="1"/>
          </p:cNvSpPr>
          <p:nvPr>
            <p:ph type="title"/>
          </p:nvPr>
        </p:nvSpPr>
        <p:spPr>
          <a:xfrm>
            <a:off x="838200" y="365125"/>
            <a:ext cx="10515600" cy="1325563"/>
          </a:xfrm>
        </p:spPr>
        <p:txBody>
          <a:bodyPr>
            <a:normAutofit/>
          </a:bodyPr>
          <a:lstStyle/>
          <a:p>
            <a:r>
              <a:rPr lang="ja-JP" altLang="en-US" sz="2000" b="1" dirty="0">
                <a:latin typeface="BIZ UDPゴシック" panose="020B0400000000000000" pitchFamily="50" charset="-128"/>
                <a:ea typeface="BIZ UDPゴシック" panose="020B0400000000000000" pitchFamily="50" charset="-128"/>
              </a:rPr>
              <a:t>指定障害福祉サービス事業者等指導監査について</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３，主な指摘事項</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３ー４，利用者に求めることができる金銭の支払いの範囲</a:t>
            </a:r>
            <a:endParaRPr kumimoji="1" lang="ja-JP" altLang="en-US" sz="2000" dirty="0"/>
          </a:p>
        </p:txBody>
      </p:sp>
    </p:spTree>
    <p:extLst>
      <p:ext uri="{BB962C8B-B14F-4D97-AF65-F5344CB8AC3E}">
        <p14:creationId xmlns:p14="http://schemas.microsoft.com/office/powerpoint/2010/main" val="13963988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561C0-2610-EECE-F47D-BA611E69199E}"/>
            </a:ext>
          </a:extLst>
        </p:cNvPr>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07F51E5D-0B72-AA49-306E-6AFD29283297}"/>
              </a:ext>
            </a:extLst>
          </p:cNvPr>
          <p:cNvSpPr>
            <a:spLocks noGrp="1"/>
          </p:cNvSpPr>
          <p:nvPr>
            <p:ph idx="1"/>
          </p:nvPr>
        </p:nvSpPr>
        <p:spPr>
          <a:xfrm>
            <a:off x="838200" y="1825624"/>
            <a:ext cx="10515600" cy="5032375"/>
          </a:xfrm>
        </p:spPr>
        <p:txBody>
          <a:bodyPr>
            <a:normAutofit/>
          </a:bodyPr>
          <a:lstStyle/>
          <a:p>
            <a:r>
              <a:rPr kumimoji="1" lang="ja-JP" altLang="en-US" dirty="0"/>
              <a:t>就労継続支援Ｂ型事業は、生産活動その他の活動の機会の提供を通じて、その知識及び能力の向上のために必要な訓練を行うものであり、各障害者の作業量が予約された日に完成されなかった場合にも工賃の減額等の制裁が課されないこと、</a:t>
            </a:r>
            <a:r>
              <a:rPr kumimoji="1" lang="ja-JP" altLang="en-US" dirty="0">
                <a:solidFill>
                  <a:srgbClr val="FF0000"/>
                </a:solidFill>
              </a:rPr>
              <a:t>利用者の技能に応じて工賃の差別を設けてはならない。</a:t>
            </a:r>
            <a:endParaRPr kumimoji="1" lang="en-US" altLang="ja-JP" dirty="0">
              <a:solidFill>
                <a:srgbClr val="FF0000"/>
              </a:solidFill>
            </a:endParaRPr>
          </a:p>
          <a:p>
            <a:r>
              <a:rPr kumimoji="1" lang="ja-JP" altLang="en-US" dirty="0"/>
              <a:t>作業内容等に応じて工賃に差がある場合は、あらかじめ明確な基準を定め、透明性確保のため</a:t>
            </a:r>
            <a:r>
              <a:rPr kumimoji="1" lang="ja-JP" altLang="en-US" dirty="0">
                <a:solidFill>
                  <a:srgbClr val="FF0000"/>
                </a:solidFill>
              </a:rPr>
              <a:t>一部の職員によることなく支援者会議等の協議により決定</a:t>
            </a:r>
            <a:r>
              <a:rPr kumimoji="1" lang="ja-JP" altLang="en-US" dirty="0"/>
              <a:t>し、経緯を記録すること、工賃規程等の公表を行うことが望ましい。</a:t>
            </a:r>
            <a:endParaRPr kumimoji="1" lang="en-US" altLang="ja-JP" dirty="0"/>
          </a:p>
          <a:p>
            <a:r>
              <a:rPr lang="ja-JP" altLang="en-US" dirty="0"/>
              <a:t>手当・賞与その他名称を問わず、事業者が利用者に支払うすべてのものについて同様。</a:t>
            </a:r>
            <a:endParaRPr kumimoji="1" lang="ja-JP" altLang="en-US" dirty="0"/>
          </a:p>
        </p:txBody>
      </p:sp>
      <p:sp>
        <p:nvSpPr>
          <p:cNvPr id="4" name="タイトル 1">
            <a:extLst>
              <a:ext uri="{FF2B5EF4-FFF2-40B4-BE49-F238E27FC236}">
                <a16:creationId xmlns:a16="http://schemas.microsoft.com/office/drawing/2014/main" id="{36F7839F-B7F6-3932-3808-77E9987829DA}"/>
              </a:ext>
            </a:extLst>
          </p:cNvPr>
          <p:cNvSpPr>
            <a:spLocks noGrp="1"/>
          </p:cNvSpPr>
          <p:nvPr>
            <p:ph type="title"/>
          </p:nvPr>
        </p:nvSpPr>
        <p:spPr>
          <a:xfrm>
            <a:off x="838200" y="365125"/>
            <a:ext cx="10515600" cy="1325563"/>
          </a:xfrm>
        </p:spPr>
        <p:txBody>
          <a:bodyPr>
            <a:normAutofit/>
          </a:bodyPr>
          <a:lstStyle/>
          <a:p>
            <a:r>
              <a:rPr lang="ja-JP" altLang="en-US" sz="2000" b="1" dirty="0">
                <a:latin typeface="BIZ UDPゴシック" panose="020B0400000000000000" pitchFamily="50" charset="-128"/>
                <a:ea typeface="BIZ UDPゴシック" panose="020B0400000000000000" pitchFamily="50" charset="-128"/>
              </a:rPr>
              <a:t>指定障害福祉サービス事業者等指導監査について</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３，主な指摘事項</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３ー５，利用者に対する工賃</a:t>
            </a:r>
            <a:endParaRPr kumimoji="1" lang="ja-JP" altLang="en-US" sz="2000" dirty="0"/>
          </a:p>
        </p:txBody>
      </p:sp>
    </p:spTree>
    <p:extLst>
      <p:ext uri="{BB962C8B-B14F-4D97-AF65-F5344CB8AC3E}">
        <p14:creationId xmlns:p14="http://schemas.microsoft.com/office/powerpoint/2010/main" val="62014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0FD4B256-008E-1EF9-CB57-3424C4AC34C5}"/>
              </a:ext>
            </a:extLst>
          </p:cNvPr>
          <p:cNvSpPr>
            <a:spLocks noGrp="1"/>
          </p:cNvSpPr>
          <p:nvPr>
            <p:ph type="title"/>
          </p:nvPr>
        </p:nvSpPr>
        <p:spPr/>
        <p:txBody>
          <a:bodyPr>
            <a:normAutofit/>
          </a:bodyPr>
          <a:lstStyle/>
          <a:p>
            <a:r>
              <a:rPr lang="ja-JP" altLang="en-US" sz="2000" b="1" dirty="0">
                <a:latin typeface="BIZ UDPゴシック" panose="020B0400000000000000" pitchFamily="50" charset="-128"/>
                <a:ea typeface="BIZ UDPゴシック" panose="020B0400000000000000" pitchFamily="50" charset="-128"/>
              </a:rPr>
              <a:t>指定障害福祉サービス事業者等指導監査について</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１，指導監査の概要</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１ー１，運営指導の周期　（　最低条件　）</a:t>
            </a:r>
          </a:p>
        </p:txBody>
      </p:sp>
      <p:sp>
        <p:nvSpPr>
          <p:cNvPr id="9" name="コンテンツ プレースホルダー 8">
            <a:extLst>
              <a:ext uri="{FF2B5EF4-FFF2-40B4-BE49-F238E27FC236}">
                <a16:creationId xmlns:a16="http://schemas.microsoft.com/office/drawing/2014/main" id="{22BD923B-0F5D-EB17-505A-771592B59754}"/>
              </a:ext>
            </a:extLst>
          </p:cNvPr>
          <p:cNvSpPr>
            <a:spLocks noGrp="1"/>
          </p:cNvSpPr>
          <p:nvPr>
            <p:ph idx="1"/>
          </p:nvPr>
        </p:nvSpPr>
        <p:spPr>
          <a:xfrm>
            <a:off x="838200" y="5340927"/>
            <a:ext cx="10515600" cy="836035"/>
          </a:xfrm>
        </p:spPr>
        <p:txBody>
          <a:bodyPr>
            <a:normAutofit/>
          </a:bodyPr>
          <a:lstStyle/>
          <a:p>
            <a:r>
              <a:rPr lang="ja-JP" altLang="en-US" sz="2000" dirty="0">
                <a:latin typeface="BIZ UD明朝 Medium" panose="02020500000000000000" pitchFamily="17" charset="-128"/>
                <a:ea typeface="BIZ UD明朝 Medium" panose="02020500000000000000" pitchFamily="17" charset="-128"/>
              </a:rPr>
              <a:t>運営等に重大な問題があると認められる場合</a:t>
            </a:r>
            <a:r>
              <a:rPr lang="en-US" altLang="ja-JP" sz="2000" dirty="0">
                <a:latin typeface="BIZ UD明朝 Medium" panose="02020500000000000000" pitchFamily="17" charset="-128"/>
                <a:ea typeface="BIZ UD明朝 Medium" panose="02020500000000000000" pitchFamily="17" charset="-128"/>
              </a:rPr>
              <a:t>		</a:t>
            </a:r>
            <a:r>
              <a:rPr lang="ja-JP" altLang="en-US" sz="2000" dirty="0">
                <a:latin typeface="BIZ UD明朝 Medium" panose="02020500000000000000" pitchFamily="17" charset="-128"/>
                <a:ea typeface="BIZ UD明朝 Medium" panose="02020500000000000000" pitchFamily="17" charset="-128"/>
              </a:rPr>
              <a:t>：毎年・随時</a:t>
            </a:r>
            <a:endParaRPr lang="en-US" altLang="ja-JP" sz="2000" dirty="0">
              <a:latin typeface="BIZ UD明朝 Medium" panose="02020500000000000000" pitchFamily="17" charset="-128"/>
              <a:ea typeface="BIZ UD明朝 Medium" panose="02020500000000000000" pitchFamily="17" charset="-128"/>
            </a:endParaRPr>
          </a:p>
          <a:p>
            <a:r>
              <a:rPr lang="ja-JP" altLang="en-US" sz="2000" dirty="0">
                <a:latin typeface="BIZ UD明朝 Medium" panose="02020500000000000000" pitchFamily="17" charset="-128"/>
                <a:ea typeface="BIZ UD明朝 Medium" panose="02020500000000000000" pitchFamily="17" charset="-128"/>
              </a:rPr>
              <a:t>その他、市が必要と認める場合（ 調整含む ）</a:t>
            </a:r>
            <a:r>
              <a:rPr lang="en-US" altLang="ja-JP" sz="2000" dirty="0">
                <a:latin typeface="BIZ UD明朝 Medium" panose="02020500000000000000" pitchFamily="17" charset="-128"/>
                <a:ea typeface="BIZ UD明朝 Medium" panose="02020500000000000000" pitchFamily="17" charset="-128"/>
              </a:rPr>
              <a:t>	</a:t>
            </a:r>
            <a:r>
              <a:rPr lang="ja-JP" altLang="en-US" sz="2000" dirty="0">
                <a:latin typeface="BIZ UD明朝 Medium" panose="02020500000000000000" pitchFamily="17" charset="-128"/>
                <a:ea typeface="BIZ UD明朝 Medium" panose="02020500000000000000" pitchFamily="17" charset="-128"/>
              </a:rPr>
              <a:t>：毎年・随時</a:t>
            </a:r>
          </a:p>
        </p:txBody>
      </p:sp>
      <p:graphicFrame>
        <p:nvGraphicFramePr>
          <p:cNvPr id="11" name="コンテンツ プレースホルダー 6">
            <a:extLst>
              <a:ext uri="{FF2B5EF4-FFF2-40B4-BE49-F238E27FC236}">
                <a16:creationId xmlns:a16="http://schemas.microsoft.com/office/drawing/2014/main" id="{5197C15B-A74C-336C-54D5-3770F7800EE3}"/>
              </a:ext>
            </a:extLst>
          </p:cNvPr>
          <p:cNvGraphicFramePr>
            <a:graphicFrameLocks/>
          </p:cNvGraphicFramePr>
          <p:nvPr>
            <p:extLst>
              <p:ext uri="{D42A27DB-BD31-4B8C-83A1-F6EECF244321}">
                <p14:modId xmlns:p14="http://schemas.microsoft.com/office/powerpoint/2010/main" val="1041987435"/>
              </p:ext>
            </p:extLst>
          </p:nvPr>
        </p:nvGraphicFramePr>
        <p:xfrm>
          <a:off x="838200" y="1825625"/>
          <a:ext cx="10515600" cy="320040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2575908609"/>
                    </a:ext>
                  </a:extLst>
                </a:gridCol>
                <a:gridCol w="5257800">
                  <a:extLst>
                    <a:ext uri="{9D8B030D-6E8A-4147-A177-3AD203B41FA5}">
                      <a16:colId xmlns:a16="http://schemas.microsoft.com/office/drawing/2014/main" val="3455208566"/>
                    </a:ext>
                  </a:extLst>
                </a:gridCol>
              </a:tblGrid>
              <a:tr h="370840">
                <a:tc>
                  <a:txBody>
                    <a:bodyPr/>
                    <a:lstStyle/>
                    <a:p>
                      <a:r>
                        <a:rPr kumimoji="1" lang="ja-JP" altLang="en-US" sz="2000" dirty="0">
                          <a:latin typeface="BIZ UD明朝 Medium" panose="02020500000000000000" pitchFamily="17" charset="-128"/>
                          <a:ea typeface="BIZ UD明朝 Medium" panose="02020500000000000000" pitchFamily="17" charset="-128"/>
                        </a:rPr>
                        <a:t>サービス種類</a:t>
                      </a:r>
                    </a:p>
                  </a:txBody>
                  <a:tcPr/>
                </a:tc>
                <a:tc>
                  <a:txBody>
                    <a:bodyPr/>
                    <a:lstStyle/>
                    <a:p>
                      <a:r>
                        <a:rPr kumimoji="1" lang="ja-JP" altLang="en-US" sz="2000" dirty="0">
                          <a:latin typeface="BIZ UD明朝 Medium" panose="02020500000000000000" pitchFamily="17" charset="-128"/>
                          <a:ea typeface="BIZ UD明朝 Medium" panose="02020500000000000000" pitchFamily="17" charset="-128"/>
                        </a:rPr>
                        <a:t>周期</a:t>
                      </a:r>
                    </a:p>
                  </a:txBody>
                  <a:tcPr/>
                </a:tc>
                <a:extLst>
                  <a:ext uri="{0D108BD9-81ED-4DB2-BD59-A6C34878D82A}">
                    <a16:rowId xmlns:a16="http://schemas.microsoft.com/office/drawing/2014/main" val="3796087566"/>
                  </a:ext>
                </a:extLst>
              </a:tr>
              <a:tr h="370840">
                <a:tc>
                  <a:txBody>
                    <a:bodyPr/>
                    <a:lstStyle/>
                    <a:p>
                      <a:r>
                        <a:rPr kumimoji="1" lang="ja-JP" altLang="en-US" sz="2000" dirty="0">
                          <a:latin typeface="BIZ UD明朝 Medium" panose="02020500000000000000" pitchFamily="17" charset="-128"/>
                          <a:ea typeface="BIZ UD明朝 Medium" panose="02020500000000000000" pitchFamily="17" charset="-128"/>
                        </a:rPr>
                        <a:t>障害者支援施設</a:t>
                      </a:r>
                    </a:p>
                  </a:txBody>
                  <a:tcPr/>
                </a:tc>
                <a:tc>
                  <a:txBody>
                    <a:bodyPr/>
                    <a:lstStyle/>
                    <a:p>
                      <a:r>
                        <a:rPr kumimoji="1" lang="ja-JP" altLang="en-US" sz="2000" dirty="0">
                          <a:latin typeface="BIZ UD明朝 Medium" panose="02020500000000000000" pitchFamily="17" charset="-128"/>
                          <a:ea typeface="BIZ UD明朝 Medium" panose="02020500000000000000" pitchFamily="17" charset="-128"/>
                        </a:rPr>
                        <a:t>運営指導：３年</a:t>
                      </a:r>
                      <a:endParaRPr kumimoji="1" lang="en-US" altLang="ja-JP" sz="2000" dirty="0">
                        <a:latin typeface="BIZ UD明朝 Medium" panose="02020500000000000000" pitchFamily="17" charset="-128"/>
                        <a:ea typeface="BIZ UD明朝 Medium" panose="02020500000000000000" pitchFamily="17" charset="-128"/>
                      </a:endParaRPr>
                    </a:p>
                    <a:p>
                      <a:r>
                        <a:rPr kumimoji="1" lang="ja-JP" altLang="en-US" sz="2000" dirty="0">
                          <a:latin typeface="BIZ UD明朝 Medium" panose="02020500000000000000" pitchFamily="17" charset="-128"/>
                          <a:ea typeface="BIZ UD明朝 Medium" panose="02020500000000000000" pitchFamily="17" charset="-128"/>
                        </a:rPr>
                        <a:t>一般監査：１～３年（前回結果による）</a:t>
                      </a:r>
                    </a:p>
                  </a:txBody>
                  <a:tcPr/>
                </a:tc>
                <a:extLst>
                  <a:ext uri="{0D108BD9-81ED-4DB2-BD59-A6C34878D82A}">
                    <a16:rowId xmlns:a16="http://schemas.microsoft.com/office/drawing/2014/main" val="260937395"/>
                  </a:ext>
                </a:extLst>
              </a:tr>
              <a:tr h="370840">
                <a:tc>
                  <a:txBody>
                    <a:bodyPr/>
                    <a:lstStyle/>
                    <a:p>
                      <a:r>
                        <a:rPr kumimoji="1" lang="ja-JP" altLang="en-US" sz="2000" dirty="0">
                          <a:latin typeface="BIZ UD明朝 Medium" panose="02020500000000000000" pitchFamily="17" charset="-128"/>
                          <a:ea typeface="BIZ UD明朝 Medium" panose="02020500000000000000" pitchFamily="17" charset="-128"/>
                        </a:rPr>
                        <a:t>児童発達支援センター</a:t>
                      </a:r>
                    </a:p>
                  </a:txBody>
                  <a:tcPr/>
                </a:tc>
                <a:tc>
                  <a:txBody>
                    <a:bodyPr/>
                    <a:lstStyle/>
                    <a:p>
                      <a:r>
                        <a:rPr kumimoji="1" lang="ja-JP" altLang="en-US" sz="2000" dirty="0">
                          <a:latin typeface="BIZ UD明朝 Medium" panose="02020500000000000000" pitchFamily="17" charset="-128"/>
                          <a:ea typeface="BIZ UD明朝 Medium" panose="02020500000000000000" pitchFamily="17" charset="-128"/>
                        </a:rPr>
                        <a:t>運営指導：３年</a:t>
                      </a:r>
                      <a:endParaRPr kumimoji="1" lang="en-US" altLang="ja-JP" sz="2000" dirty="0">
                        <a:latin typeface="BIZ UD明朝 Medium" panose="02020500000000000000" pitchFamily="17" charset="-128"/>
                        <a:ea typeface="BIZ UD明朝 Medium" panose="02020500000000000000" pitchFamily="17" charset="-128"/>
                      </a:endParaRPr>
                    </a:p>
                    <a:p>
                      <a:r>
                        <a:rPr kumimoji="1" lang="ja-JP" altLang="en-US" sz="2000" dirty="0">
                          <a:latin typeface="BIZ UD明朝 Medium" panose="02020500000000000000" pitchFamily="17" charset="-128"/>
                          <a:ea typeface="BIZ UD明朝 Medium" panose="02020500000000000000" pitchFamily="17" charset="-128"/>
                        </a:rPr>
                        <a:t>一般監査：</a:t>
                      </a:r>
                      <a:r>
                        <a:rPr kumimoji="1" lang="ja-JP" altLang="en-US" sz="2000" dirty="0">
                          <a:solidFill>
                            <a:srgbClr val="FF0000"/>
                          </a:solidFill>
                          <a:latin typeface="BIZ UD明朝 Medium" panose="02020500000000000000" pitchFamily="17" charset="-128"/>
                          <a:ea typeface="BIZ UD明朝 Medium" panose="02020500000000000000" pitchFamily="17" charset="-128"/>
                        </a:rPr>
                        <a:t>１年</a:t>
                      </a:r>
                    </a:p>
                  </a:txBody>
                  <a:tcPr/>
                </a:tc>
                <a:extLst>
                  <a:ext uri="{0D108BD9-81ED-4DB2-BD59-A6C34878D82A}">
                    <a16:rowId xmlns:a16="http://schemas.microsoft.com/office/drawing/2014/main" val="330126487"/>
                  </a:ext>
                </a:extLst>
              </a:tr>
              <a:tr h="370840">
                <a:tc>
                  <a:txBody>
                    <a:bodyPr/>
                    <a:lstStyle/>
                    <a:p>
                      <a:r>
                        <a:rPr kumimoji="1" lang="ja-JP" altLang="en-US" sz="2000" dirty="0">
                          <a:latin typeface="BIZ UD明朝 Medium" panose="02020500000000000000" pitchFamily="17" charset="-128"/>
                          <a:ea typeface="BIZ UD明朝 Medium" panose="02020500000000000000" pitchFamily="17" charset="-128"/>
                        </a:rPr>
                        <a:t>就労継続支援</a:t>
                      </a:r>
                      <a:r>
                        <a:rPr kumimoji="1" lang="en-US" altLang="ja-JP" sz="2000" dirty="0">
                          <a:latin typeface="BIZ UD明朝 Medium" panose="02020500000000000000" pitchFamily="17" charset="-128"/>
                          <a:ea typeface="BIZ UD明朝 Medium" panose="02020500000000000000" pitchFamily="17" charset="-128"/>
                        </a:rPr>
                        <a:t>A</a:t>
                      </a:r>
                      <a:r>
                        <a:rPr kumimoji="1" lang="ja-JP" altLang="en-US" sz="2000" dirty="0">
                          <a:latin typeface="BIZ UD明朝 Medium" panose="02020500000000000000" pitchFamily="17" charset="-128"/>
                          <a:ea typeface="BIZ UD明朝 Medium" panose="02020500000000000000" pitchFamily="17" charset="-128"/>
                        </a:rPr>
                        <a:t>型・就労継続支援</a:t>
                      </a:r>
                      <a:r>
                        <a:rPr kumimoji="1" lang="en-US" altLang="ja-JP" sz="2000" dirty="0">
                          <a:latin typeface="BIZ UD明朝 Medium" panose="02020500000000000000" pitchFamily="17" charset="-128"/>
                          <a:ea typeface="BIZ UD明朝 Medium" panose="02020500000000000000" pitchFamily="17" charset="-128"/>
                        </a:rPr>
                        <a:t>B</a:t>
                      </a:r>
                      <a:r>
                        <a:rPr kumimoji="1" lang="ja-JP" altLang="en-US" sz="2000" dirty="0">
                          <a:latin typeface="BIZ UD明朝 Medium" panose="02020500000000000000" pitchFamily="17" charset="-128"/>
                          <a:ea typeface="BIZ UD明朝 Medium" panose="02020500000000000000" pitchFamily="17" charset="-128"/>
                        </a:rPr>
                        <a:t>型・</a:t>
                      </a:r>
                      <a:endParaRPr kumimoji="1" lang="en-US" altLang="ja-JP" sz="2000" dirty="0">
                        <a:latin typeface="BIZ UD明朝 Medium" panose="02020500000000000000" pitchFamily="17" charset="-128"/>
                        <a:ea typeface="BIZ UD明朝 Medium" panose="02020500000000000000" pitchFamily="17" charset="-128"/>
                      </a:endParaRPr>
                    </a:p>
                    <a:p>
                      <a:r>
                        <a:rPr kumimoji="1" lang="ja-JP" altLang="en-US" sz="2000" dirty="0">
                          <a:latin typeface="BIZ UD明朝 Medium" panose="02020500000000000000" pitchFamily="17" charset="-128"/>
                          <a:ea typeface="BIZ UD明朝 Medium" panose="02020500000000000000" pitchFamily="17" charset="-128"/>
                        </a:rPr>
                        <a:t>共同生活援助・</a:t>
                      </a:r>
                      <a:endParaRPr kumimoji="1" lang="en-US" altLang="ja-JP" sz="2000" dirty="0">
                        <a:latin typeface="BIZ UD明朝 Medium" panose="02020500000000000000" pitchFamily="17" charset="-128"/>
                        <a:ea typeface="BIZ UD明朝 Medium" panose="02020500000000000000" pitchFamily="17" charset="-128"/>
                      </a:endParaRPr>
                    </a:p>
                    <a:p>
                      <a:r>
                        <a:rPr kumimoji="1" lang="ja-JP" altLang="en-US" sz="2000" dirty="0">
                          <a:latin typeface="BIZ UD明朝 Medium" panose="02020500000000000000" pitchFamily="17" charset="-128"/>
                          <a:ea typeface="BIZ UD明朝 Medium" panose="02020500000000000000" pitchFamily="17" charset="-128"/>
                        </a:rPr>
                        <a:t>児童発達支援・放課後等デイサービス</a:t>
                      </a:r>
                      <a:endParaRPr kumimoji="1" lang="en-US" altLang="ja-JP" sz="2000" dirty="0">
                        <a:latin typeface="BIZ UD明朝 Medium" panose="02020500000000000000" pitchFamily="17" charset="-128"/>
                        <a:ea typeface="BIZ UD明朝 Medium" panose="02020500000000000000" pitchFamily="17" charset="-128"/>
                      </a:endParaRPr>
                    </a:p>
                  </a:txBody>
                  <a:tcPr/>
                </a:tc>
                <a:tc>
                  <a:txBody>
                    <a:bodyPr/>
                    <a:lstStyle/>
                    <a:p>
                      <a:r>
                        <a:rPr kumimoji="1" lang="ja-JP" altLang="en-US" sz="2000" dirty="0">
                          <a:latin typeface="BIZ UD明朝 Medium" panose="02020500000000000000" pitchFamily="17" charset="-128"/>
                          <a:ea typeface="BIZ UD明朝 Medium" panose="02020500000000000000" pitchFamily="17" charset="-128"/>
                        </a:rPr>
                        <a:t>運営指導：３年</a:t>
                      </a:r>
                    </a:p>
                  </a:txBody>
                  <a:tcPr/>
                </a:tc>
                <a:extLst>
                  <a:ext uri="{0D108BD9-81ED-4DB2-BD59-A6C34878D82A}">
                    <a16:rowId xmlns:a16="http://schemas.microsoft.com/office/drawing/2014/main" val="2621200303"/>
                  </a:ext>
                </a:extLst>
              </a:tr>
              <a:tr h="370840">
                <a:tc>
                  <a:txBody>
                    <a:bodyPr/>
                    <a:lstStyle/>
                    <a:p>
                      <a:r>
                        <a:rPr kumimoji="1" lang="ja-JP" altLang="en-US" sz="2000" dirty="0">
                          <a:solidFill>
                            <a:srgbClr val="FF0000"/>
                          </a:solidFill>
                          <a:latin typeface="BIZ UD明朝 Medium" panose="02020500000000000000" pitchFamily="17" charset="-128"/>
                          <a:ea typeface="BIZ UD明朝 Medium" panose="02020500000000000000" pitchFamily="17" charset="-128"/>
                        </a:rPr>
                        <a:t>上記以外</a:t>
                      </a:r>
                    </a:p>
                  </a:txBody>
                  <a:tcPr/>
                </a:tc>
                <a:tc>
                  <a:txBody>
                    <a:bodyPr/>
                    <a:lstStyle/>
                    <a:p>
                      <a:r>
                        <a:rPr kumimoji="1" lang="ja-JP" altLang="en-US" sz="2000" dirty="0">
                          <a:solidFill>
                            <a:srgbClr val="FF0000"/>
                          </a:solidFill>
                          <a:latin typeface="BIZ UD明朝 Medium" panose="02020500000000000000" pitchFamily="17" charset="-128"/>
                          <a:ea typeface="BIZ UD明朝 Medium" panose="02020500000000000000" pitchFamily="17" charset="-128"/>
                        </a:rPr>
                        <a:t>運営指導：６年</a:t>
                      </a:r>
                    </a:p>
                  </a:txBody>
                  <a:tcPr/>
                </a:tc>
                <a:extLst>
                  <a:ext uri="{0D108BD9-81ED-4DB2-BD59-A6C34878D82A}">
                    <a16:rowId xmlns:a16="http://schemas.microsoft.com/office/drawing/2014/main" val="409047134"/>
                  </a:ext>
                </a:extLst>
              </a:tr>
            </a:tbl>
          </a:graphicData>
        </a:graphic>
      </p:graphicFrame>
    </p:spTree>
    <p:extLst>
      <p:ext uri="{BB962C8B-B14F-4D97-AF65-F5344CB8AC3E}">
        <p14:creationId xmlns:p14="http://schemas.microsoft.com/office/powerpoint/2010/main" val="9050143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C515D7E-9F13-F9D2-5FB5-08CEE34EF2BF}"/>
              </a:ext>
            </a:extLst>
          </p:cNvPr>
          <p:cNvSpPr>
            <a:spLocks noGrp="1"/>
          </p:cNvSpPr>
          <p:nvPr>
            <p:ph type="title"/>
          </p:nvPr>
        </p:nvSpPr>
        <p:spPr/>
        <p:txBody>
          <a:bodyPr>
            <a:normAutofit/>
          </a:bodyPr>
          <a:lstStyle/>
          <a:p>
            <a:r>
              <a:rPr lang="ja-JP" altLang="en-US" sz="2000" b="1" dirty="0">
                <a:latin typeface="BIZ UDPゴシック" panose="020B0400000000000000" pitchFamily="50" charset="-128"/>
                <a:ea typeface="BIZ UDPゴシック" panose="020B0400000000000000" pitchFamily="50" charset="-128"/>
              </a:rPr>
              <a:t>指定障害福祉サービス事業者等指導監査について</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１，指導監査の概要</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１ー２，運営指導の流れ</a:t>
            </a:r>
            <a:endParaRPr kumimoji="1" lang="ja-JP" altLang="en-US" sz="2000" dirty="0"/>
          </a:p>
        </p:txBody>
      </p:sp>
      <p:sp>
        <p:nvSpPr>
          <p:cNvPr id="3" name="コンテンツ プレースホルダー 2">
            <a:extLst>
              <a:ext uri="{FF2B5EF4-FFF2-40B4-BE49-F238E27FC236}">
                <a16:creationId xmlns:a16="http://schemas.microsoft.com/office/drawing/2014/main" id="{D026E4B9-69FF-962D-D041-34633F5D7157}"/>
              </a:ext>
            </a:extLst>
          </p:cNvPr>
          <p:cNvSpPr>
            <a:spLocks noGrp="1"/>
          </p:cNvSpPr>
          <p:nvPr>
            <p:ph idx="1"/>
          </p:nvPr>
        </p:nvSpPr>
        <p:spPr>
          <a:xfrm>
            <a:off x="838200" y="5372099"/>
            <a:ext cx="10515600" cy="1167437"/>
          </a:xfrm>
        </p:spPr>
        <p:txBody>
          <a:bodyPr>
            <a:normAutofit/>
          </a:bodyPr>
          <a:lstStyle/>
          <a:p>
            <a:r>
              <a:rPr kumimoji="1" lang="ja-JP" altLang="en-US" sz="2000" dirty="0">
                <a:latin typeface="BIZ UD明朝 Medium" panose="02020500000000000000" pitchFamily="17" charset="-128"/>
                <a:ea typeface="BIZ UD明朝 Medium" panose="02020500000000000000" pitchFamily="17" charset="-128"/>
              </a:rPr>
              <a:t>市からの各種通知は、</a:t>
            </a:r>
            <a:r>
              <a:rPr kumimoji="1" lang="ja-JP" altLang="en-US" sz="2000" dirty="0">
                <a:solidFill>
                  <a:srgbClr val="FF0000"/>
                </a:solidFill>
                <a:latin typeface="BIZ UD明朝 Medium" panose="02020500000000000000" pitchFamily="17" charset="-128"/>
                <a:ea typeface="BIZ UD明朝 Medium" panose="02020500000000000000" pitchFamily="17" charset="-128"/>
              </a:rPr>
              <a:t>メールで送付</a:t>
            </a:r>
            <a:r>
              <a:rPr kumimoji="1" lang="ja-JP" altLang="en-US" sz="2000" dirty="0">
                <a:latin typeface="BIZ UD明朝 Medium" panose="02020500000000000000" pitchFamily="17" charset="-128"/>
                <a:ea typeface="BIZ UD明朝 Medium" panose="02020500000000000000" pitchFamily="17" charset="-128"/>
              </a:rPr>
              <a:t>します。</a:t>
            </a:r>
            <a:endParaRPr kumimoji="1" lang="en-US" altLang="ja-JP" sz="2000" dirty="0">
              <a:latin typeface="BIZ UD明朝 Medium" panose="02020500000000000000" pitchFamily="17" charset="-128"/>
              <a:ea typeface="BIZ UD明朝 Medium" panose="02020500000000000000" pitchFamily="17" charset="-128"/>
            </a:endParaRPr>
          </a:p>
          <a:p>
            <a:r>
              <a:rPr kumimoji="1" lang="ja-JP" altLang="en-US" sz="2000" dirty="0">
                <a:latin typeface="BIZ UD明朝 Medium" panose="02020500000000000000" pitchFamily="17" charset="-128"/>
                <a:ea typeface="BIZ UD明朝 Medium" panose="02020500000000000000" pitchFamily="17" charset="-128"/>
              </a:rPr>
              <a:t>事業所からの提出物は、</a:t>
            </a:r>
            <a:r>
              <a:rPr lang="ja-JP" altLang="en-US" sz="2000" dirty="0">
                <a:latin typeface="BIZ UD明朝 Medium" panose="02020500000000000000" pitchFamily="17" charset="-128"/>
                <a:ea typeface="BIZ UD明朝 Medium" panose="02020500000000000000" pitchFamily="17" charset="-128"/>
              </a:rPr>
              <a:t>原則</a:t>
            </a:r>
            <a:r>
              <a:rPr kumimoji="1" lang="ja-JP" altLang="en-US" sz="2000" dirty="0">
                <a:solidFill>
                  <a:srgbClr val="FF0000"/>
                </a:solidFill>
                <a:latin typeface="BIZ UD明朝 Medium" panose="02020500000000000000" pitchFamily="17" charset="-128"/>
                <a:ea typeface="BIZ UD明朝 Medium" panose="02020500000000000000" pitchFamily="17" charset="-128"/>
              </a:rPr>
              <a:t>「ふく</a:t>
            </a:r>
            <a:r>
              <a:rPr kumimoji="1" lang="en-US" altLang="ja-JP" sz="2000" dirty="0">
                <a:solidFill>
                  <a:srgbClr val="FF0000"/>
                </a:solidFill>
                <a:latin typeface="BIZ UD明朝 Medium" panose="02020500000000000000" pitchFamily="17" charset="-128"/>
                <a:ea typeface="BIZ UD明朝 Medium" panose="02020500000000000000" pitchFamily="17" charset="-128"/>
              </a:rPr>
              <a:t>e</a:t>
            </a:r>
            <a:r>
              <a:rPr kumimoji="1" lang="ja-JP" altLang="en-US" sz="2000" dirty="0">
                <a:solidFill>
                  <a:srgbClr val="FF0000"/>
                </a:solidFill>
                <a:latin typeface="BIZ UD明朝 Medium" panose="02020500000000000000" pitchFamily="17" charset="-128"/>
                <a:ea typeface="BIZ UD明朝 Medium" panose="02020500000000000000" pitchFamily="17" charset="-128"/>
              </a:rPr>
              <a:t>ーねっと」にアップロード、又はメール添付</a:t>
            </a:r>
            <a:r>
              <a:rPr kumimoji="1" lang="ja-JP" altLang="en-US" sz="2000" dirty="0">
                <a:latin typeface="BIZ UD明朝 Medium" panose="02020500000000000000" pitchFamily="17" charset="-128"/>
                <a:ea typeface="BIZ UD明朝 Medium" panose="02020500000000000000" pitchFamily="17" charset="-128"/>
              </a:rPr>
              <a:t>していただきます。（場合によって紙での提出を認める </a:t>
            </a:r>
            <a:r>
              <a:rPr kumimoji="1" lang="en-US" altLang="ja-JP" sz="2000" dirty="0">
                <a:latin typeface="BIZ UD明朝 Medium" panose="02020500000000000000" pitchFamily="17" charset="-128"/>
                <a:ea typeface="BIZ UD明朝 Medium" panose="02020500000000000000" pitchFamily="17" charset="-128"/>
              </a:rPr>
              <a:t>and</a:t>
            </a:r>
            <a:r>
              <a:rPr lang="ja-JP" altLang="en-US" sz="2000" dirty="0">
                <a:latin typeface="BIZ UD明朝 Medium" panose="02020500000000000000" pitchFamily="17" charset="-128"/>
                <a:ea typeface="BIZ UD明朝 Medium" panose="02020500000000000000" pitchFamily="17" charset="-128"/>
              </a:rPr>
              <a:t> </a:t>
            </a:r>
            <a:r>
              <a:rPr kumimoji="1" lang="ja-JP" altLang="en-US" sz="2000" dirty="0">
                <a:latin typeface="BIZ UD明朝 Medium" panose="02020500000000000000" pitchFamily="17" charset="-128"/>
                <a:ea typeface="BIZ UD明朝 Medium" panose="02020500000000000000" pitchFamily="17" charset="-128"/>
              </a:rPr>
              <a:t>求める場合があります）</a:t>
            </a:r>
          </a:p>
        </p:txBody>
      </p:sp>
      <p:graphicFrame>
        <p:nvGraphicFramePr>
          <p:cNvPr id="4" name="コンテンツ プレースホルダー 6">
            <a:extLst>
              <a:ext uri="{FF2B5EF4-FFF2-40B4-BE49-F238E27FC236}">
                <a16:creationId xmlns:a16="http://schemas.microsoft.com/office/drawing/2014/main" id="{97C8243B-9BC2-9087-B2F2-5AA9AC3B511B}"/>
              </a:ext>
            </a:extLst>
          </p:cNvPr>
          <p:cNvGraphicFramePr>
            <a:graphicFrameLocks/>
          </p:cNvGraphicFramePr>
          <p:nvPr>
            <p:extLst>
              <p:ext uri="{D42A27DB-BD31-4B8C-83A1-F6EECF244321}">
                <p14:modId xmlns:p14="http://schemas.microsoft.com/office/powerpoint/2010/main" val="2803554452"/>
              </p:ext>
            </p:extLst>
          </p:nvPr>
        </p:nvGraphicFramePr>
        <p:xfrm>
          <a:off x="838200" y="1825625"/>
          <a:ext cx="10498282" cy="3291840"/>
        </p:xfrm>
        <a:graphic>
          <a:graphicData uri="http://schemas.openxmlformats.org/drawingml/2006/table">
            <a:tbl>
              <a:tblPr firstRow="1" bandRow="1">
                <a:tableStyleId>{5C22544A-7EE6-4342-B048-85BDC9FD1C3A}</a:tableStyleId>
              </a:tblPr>
              <a:tblGrid>
                <a:gridCol w="3858491">
                  <a:extLst>
                    <a:ext uri="{9D8B030D-6E8A-4147-A177-3AD203B41FA5}">
                      <a16:colId xmlns:a16="http://schemas.microsoft.com/office/drawing/2014/main" val="2575908609"/>
                    </a:ext>
                  </a:extLst>
                </a:gridCol>
                <a:gridCol w="2628900">
                  <a:extLst>
                    <a:ext uri="{9D8B030D-6E8A-4147-A177-3AD203B41FA5}">
                      <a16:colId xmlns:a16="http://schemas.microsoft.com/office/drawing/2014/main" val="3455208566"/>
                    </a:ext>
                  </a:extLst>
                </a:gridCol>
                <a:gridCol w="4010891">
                  <a:extLst>
                    <a:ext uri="{9D8B030D-6E8A-4147-A177-3AD203B41FA5}">
                      <a16:colId xmlns:a16="http://schemas.microsoft.com/office/drawing/2014/main" val="4104641692"/>
                    </a:ext>
                  </a:extLst>
                </a:gridCol>
              </a:tblGrid>
              <a:tr h="370840">
                <a:tc>
                  <a:txBody>
                    <a:bodyPr/>
                    <a:lstStyle/>
                    <a:p>
                      <a:r>
                        <a:rPr kumimoji="1" lang="ja-JP" altLang="en-US" sz="2000" dirty="0">
                          <a:latin typeface="BIZ UD明朝 Medium" panose="02020500000000000000" pitchFamily="17" charset="-128"/>
                          <a:ea typeface="BIZ UD明朝 Medium" panose="02020500000000000000" pitchFamily="17" charset="-128"/>
                        </a:rPr>
                        <a:t>時期</a:t>
                      </a:r>
                    </a:p>
                  </a:txBody>
                  <a:tcPr/>
                </a:tc>
                <a:tc>
                  <a:txBody>
                    <a:bodyPr/>
                    <a:lstStyle/>
                    <a:p>
                      <a:r>
                        <a:rPr kumimoji="1" lang="ja-JP" altLang="en-US" sz="2000" dirty="0">
                          <a:latin typeface="BIZ UD明朝 Medium" panose="02020500000000000000" pitchFamily="17" charset="-128"/>
                          <a:ea typeface="BIZ UD明朝 Medium" panose="02020500000000000000" pitchFamily="17" charset="-128"/>
                        </a:rPr>
                        <a:t>提出者</a:t>
                      </a:r>
                    </a:p>
                  </a:txBody>
                  <a:tcPr/>
                </a:tc>
                <a:tc>
                  <a:txBody>
                    <a:bodyPr/>
                    <a:lstStyle/>
                    <a:p>
                      <a:r>
                        <a:rPr kumimoji="1" lang="ja-JP" altLang="en-US" sz="2000" dirty="0">
                          <a:latin typeface="BIZ UD明朝 Medium" panose="02020500000000000000" pitchFamily="17" charset="-128"/>
                          <a:ea typeface="BIZ UD明朝 Medium" panose="02020500000000000000" pitchFamily="17" charset="-128"/>
                        </a:rPr>
                        <a:t>提出物</a:t>
                      </a:r>
                    </a:p>
                  </a:txBody>
                  <a:tcPr/>
                </a:tc>
                <a:extLst>
                  <a:ext uri="{0D108BD9-81ED-4DB2-BD59-A6C34878D82A}">
                    <a16:rowId xmlns:a16="http://schemas.microsoft.com/office/drawing/2014/main" val="3796087566"/>
                  </a:ext>
                </a:extLst>
              </a:tr>
              <a:tr h="370840">
                <a:tc>
                  <a:txBody>
                    <a:bodyPr/>
                    <a:lstStyle/>
                    <a:p>
                      <a:r>
                        <a:rPr kumimoji="1" lang="ja-JP" altLang="en-US" sz="2000" dirty="0">
                          <a:latin typeface="BIZ UD明朝 Medium" panose="02020500000000000000" pitchFamily="17" charset="-128"/>
                          <a:ea typeface="BIZ UD明朝 Medium" panose="02020500000000000000" pitchFamily="17" charset="-128"/>
                        </a:rPr>
                        <a:t>実施のおおむね１か月前まで</a:t>
                      </a:r>
                    </a:p>
                  </a:txBody>
                  <a:tcPr/>
                </a:tc>
                <a:tc>
                  <a:txBody>
                    <a:bodyPr/>
                    <a:lstStyle/>
                    <a:p>
                      <a:r>
                        <a:rPr kumimoji="1" lang="ja-JP" altLang="en-US" sz="2000" dirty="0">
                          <a:latin typeface="BIZ UD明朝 Medium" panose="02020500000000000000" pitchFamily="17" charset="-128"/>
                          <a:ea typeface="BIZ UD明朝 Medium" panose="02020500000000000000" pitchFamily="17" charset="-128"/>
                        </a:rPr>
                        <a:t>市　→　事業所</a:t>
                      </a:r>
                    </a:p>
                  </a:txBody>
                  <a:tcPr/>
                </a:tc>
                <a:tc>
                  <a:txBody>
                    <a:bodyPr/>
                    <a:lstStyle/>
                    <a:p>
                      <a:r>
                        <a:rPr kumimoji="1" lang="ja-JP" altLang="en-US" sz="2000" dirty="0">
                          <a:latin typeface="BIZ UD明朝 Medium" panose="02020500000000000000" pitchFamily="17" charset="-128"/>
                          <a:ea typeface="BIZ UD明朝 Medium" panose="02020500000000000000" pitchFamily="17" charset="-128"/>
                        </a:rPr>
                        <a:t>実施通知の送付</a:t>
                      </a:r>
                    </a:p>
                  </a:txBody>
                  <a:tcPr/>
                </a:tc>
                <a:extLst>
                  <a:ext uri="{0D108BD9-81ED-4DB2-BD59-A6C34878D82A}">
                    <a16:rowId xmlns:a16="http://schemas.microsoft.com/office/drawing/2014/main" val="260937395"/>
                  </a:ext>
                </a:extLst>
              </a:tr>
              <a:tr h="370840">
                <a:tc>
                  <a:txBody>
                    <a:bodyPr/>
                    <a:lstStyle/>
                    <a:p>
                      <a:r>
                        <a:rPr kumimoji="1" lang="ja-JP" altLang="en-US" sz="2000" dirty="0">
                          <a:latin typeface="BIZ UD明朝 Medium" panose="02020500000000000000" pitchFamily="17" charset="-128"/>
                          <a:ea typeface="BIZ UD明朝 Medium" panose="02020500000000000000" pitchFamily="17" charset="-128"/>
                        </a:rPr>
                        <a:t>実施の１４日前まで</a:t>
                      </a:r>
                    </a:p>
                  </a:txBody>
                  <a:tcPr/>
                </a:tc>
                <a:tc>
                  <a:txBody>
                    <a:bodyPr/>
                    <a:lstStyle/>
                    <a:p>
                      <a:r>
                        <a:rPr kumimoji="1" lang="ja-JP" altLang="en-US" sz="2000" dirty="0">
                          <a:latin typeface="BIZ UD明朝 Medium" panose="02020500000000000000" pitchFamily="17" charset="-128"/>
                          <a:ea typeface="BIZ UD明朝 Medium" panose="02020500000000000000" pitchFamily="17" charset="-128"/>
                        </a:rPr>
                        <a:t>事業所　→　市</a:t>
                      </a:r>
                    </a:p>
                  </a:txBody>
                  <a:tcPr/>
                </a:tc>
                <a:tc>
                  <a:txBody>
                    <a:bodyPr/>
                    <a:lstStyle/>
                    <a:p>
                      <a:r>
                        <a:rPr kumimoji="1" lang="ja-JP" altLang="en-US" sz="2000" dirty="0">
                          <a:latin typeface="BIZ UD明朝 Medium" panose="02020500000000000000" pitchFamily="17" charset="-128"/>
                          <a:ea typeface="BIZ UD明朝 Medium" panose="02020500000000000000" pitchFamily="17" charset="-128"/>
                        </a:rPr>
                        <a:t>事前提出資料の提出</a:t>
                      </a:r>
                    </a:p>
                  </a:txBody>
                  <a:tcPr/>
                </a:tc>
                <a:extLst>
                  <a:ext uri="{0D108BD9-81ED-4DB2-BD59-A6C34878D82A}">
                    <a16:rowId xmlns:a16="http://schemas.microsoft.com/office/drawing/2014/main" val="330126487"/>
                  </a:ext>
                </a:extLst>
              </a:tr>
              <a:tr h="370840">
                <a:tc>
                  <a:txBody>
                    <a:bodyPr/>
                    <a:lstStyle/>
                    <a:p>
                      <a:r>
                        <a:rPr kumimoji="1" lang="ja-JP" altLang="en-US" sz="2000" dirty="0">
                          <a:latin typeface="BIZ UD明朝 Medium" panose="02020500000000000000" pitchFamily="17" charset="-128"/>
                          <a:ea typeface="BIZ UD明朝 Medium" panose="02020500000000000000" pitchFamily="17" charset="-128"/>
                        </a:rPr>
                        <a:t>運営指導の実施</a:t>
                      </a:r>
                      <a:endParaRPr kumimoji="1" lang="en-US" altLang="ja-JP" sz="2000" dirty="0">
                        <a:latin typeface="BIZ UD明朝 Medium" panose="02020500000000000000" pitchFamily="17" charset="-128"/>
                        <a:ea typeface="BIZ UD明朝 Medium" panose="02020500000000000000" pitchFamily="17" charset="-128"/>
                      </a:endParaRPr>
                    </a:p>
                  </a:txBody>
                  <a:tcPr/>
                </a:tc>
                <a:tc>
                  <a:txBody>
                    <a:bodyPr/>
                    <a:lstStyle/>
                    <a:p>
                      <a:r>
                        <a:rPr kumimoji="1" lang="ja-JP" altLang="en-US" sz="2000" dirty="0">
                          <a:latin typeface="BIZ UD明朝 Medium" panose="02020500000000000000" pitchFamily="17" charset="-128"/>
                          <a:ea typeface="BIZ UD明朝 Medium" panose="02020500000000000000" pitchFamily="17" charset="-128"/>
                        </a:rPr>
                        <a:t>市　→　事業所</a:t>
                      </a:r>
                    </a:p>
                  </a:txBody>
                  <a:tcPr/>
                </a:tc>
                <a:tc>
                  <a:txBody>
                    <a:bodyPr/>
                    <a:lstStyle/>
                    <a:p>
                      <a:r>
                        <a:rPr kumimoji="1" lang="ja-JP" altLang="en-US" sz="2000" dirty="0">
                          <a:latin typeface="BIZ UD明朝 Medium" panose="02020500000000000000" pitchFamily="17" charset="-128"/>
                          <a:ea typeface="BIZ UD明朝 Medium" panose="02020500000000000000" pitchFamily="17" charset="-128"/>
                        </a:rPr>
                        <a:t>事業所内の確認</a:t>
                      </a:r>
                      <a:endParaRPr kumimoji="1" lang="en-US" altLang="ja-JP" sz="2000" dirty="0">
                        <a:latin typeface="BIZ UD明朝 Medium" panose="02020500000000000000" pitchFamily="17" charset="-128"/>
                        <a:ea typeface="BIZ UD明朝 Medium" panose="02020500000000000000" pitchFamily="17" charset="-128"/>
                      </a:endParaRPr>
                    </a:p>
                    <a:p>
                      <a:r>
                        <a:rPr kumimoji="1" lang="ja-JP" altLang="en-US" sz="2000" dirty="0">
                          <a:latin typeface="BIZ UD明朝 Medium" panose="02020500000000000000" pitchFamily="17" charset="-128"/>
                          <a:ea typeface="BIZ UD明朝 Medium" panose="02020500000000000000" pitchFamily="17" charset="-128"/>
                        </a:rPr>
                        <a:t>書類の確認</a:t>
                      </a:r>
                      <a:endParaRPr kumimoji="1" lang="en-US" altLang="ja-JP" sz="2000" dirty="0">
                        <a:latin typeface="BIZ UD明朝 Medium" panose="02020500000000000000" pitchFamily="17" charset="-128"/>
                        <a:ea typeface="BIZ UD明朝 Medium" panose="02020500000000000000" pitchFamily="17" charset="-128"/>
                      </a:endParaRPr>
                    </a:p>
                    <a:p>
                      <a:r>
                        <a:rPr kumimoji="1" lang="ja-JP" altLang="en-US" sz="2000" dirty="0">
                          <a:latin typeface="BIZ UD明朝 Medium" panose="02020500000000000000" pitchFamily="17" charset="-128"/>
                          <a:ea typeface="BIZ UD明朝 Medium" panose="02020500000000000000" pitchFamily="17" charset="-128"/>
                        </a:rPr>
                        <a:t>支援状況の確認　等</a:t>
                      </a:r>
                    </a:p>
                  </a:txBody>
                  <a:tcPr/>
                </a:tc>
                <a:extLst>
                  <a:ext uri="{0D108BD9-81ED-4DB2-BD59-A6C34878D82A}">
                    <a16:rowId xmlns:a16="http://schemas.microsoft.com/office/drawing/2014/main" val="2621200303"/>
                  </a:ext>
                </a:extLst>
              </a:tr>
              <a:tr h="198120">
                <a:tc>
                  <a:txBody>
                    <a:bodyPr/>
                    <a:lstStyle/>
                    <a:p>
                      <a:r>
                        <a:rPr kumimoji="1" lang="ja-JP" altLang="en-US" sz="2000" dirty="0">
                          <a:latin typeface="BIZ UD明朝 Medium" panose="02020500000000000000" pitchFamily="17" charset="-128"/>
                          <a:ea typeface="BIZ UD明朝 Medium" panose="02020500000000000000" pitchFamily="17" charset="-128"/>
                        </a:rPr>
                        <a:t>実施後のおおむね１か月後</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dirty="0">
                          <a:latin typeface="BIZ UD明朝 Medium" panose="02020500000000000000" pitchFamily="17" charset="-128"/>
                          <a:ea typeface="BIZ UD明朝 Medium" panose="02020500000000000000" pitchFamily="17" charset="-128"/>
                        </a:rPr>
                        <a:t>市　→　事業所</a:t>
                      </a:r>
                    </a:p>
                  </a:txBody>
                  <a:tcPr/>
                </a:tc>
                <a:tc>
                  <a:txBody>
                    <a:bodyPr/>
                    <a:lstStyle/>
                    <a:p>
                      <a:r>
                        <a:rPr kumimoji="1" lang="ja-JP" altLang="en-US" sz="2000" dirty="0">
                          <a:latin typeface="BIZ UD明朝 Medium" panose="02020500000000000000" pitchFamily="17" charset="-128"/>
                          <a:ea typeface="BIZ UD明朝 Medium" panose="02020500000000000000" pitchFamily="17" charset="-128"/>
                        </a:rPr>
                        <a:t>結果通知の送付</a:t>
                      </a:r>
                    </a:p>
                  </a:txBody>
                  <a:tcPr/>
                </a:tc>
                <a:extLst>
                  <a:ext uri="{0D108BD9-81ED-4DB2-BD59-A6C34878D82A}">
                    <a16:rowId xmlns:a16="http://schemas.microsoft.com/office/drawing/2014/main" val="409047134"/>
                  </a:ext>
                </a:extLst>
              </a:tr>
              <a:tr h="198120">
                <a:tc>
                  <a:txBody>
                    <a:bodyPr/>
                    <a:lstStyle/>
                    <a:p>
                      <a:r>
                        <a:rPr kumimoji="1" lang="en-US" altLang="ja-JP" sz="2000" dirty="0">
                          <a:latin typeface="BIZ UD明朝 Medium" panose="02020500000000000000" pitchFamily="17" charset="-128"/>
                          <a:ea typeface="BIZ UD明朝 Medium" panose="02020500000000000000" pitchFamily="17" charset="-128"/>
                        </a:rPr>
                        <a:t>【</a:t>
                      </a:r>
                      <a:r>
                        <a:rPr kumimoji="1" lang="ja-JP" altLang="en-US" sz="2000" dirty="0">
                          <a:latin typeface="BIZ UD明朝 Medium" panose="02020500000000000000" pitchFamily="17" charset="-128"/>
                          <a:ea typeface="BIZ UD明朝 Medium" panose="02020500000000000000" pitchFamily="17" charset="-128"/>
                        </a:rPr>
                        <a:t>文書指導がある場合</a:t>
                      </a:r>
                      <a:r>
                        <a:rPr kumimoji="1" lang="en-US" altLang="ja-JP" sz="2000" dirty="0">
                          <a:latin typeface="BIZ UD明朝 Medium" panose="02020500000000000000" pitchFamily="17" charset="-128"/>
                          <a:ea typeface="BIZ UD明朝 Medium" panose="02020500000000000000" pitchFamily="17" charset="-128"/>
                        </a:rPr>
                        <a:t>】</a:t>
                      </a:r>
                    </a:p>
                    <a:p>
                      <a:r>
                        <a:rPr kumimoji="1" lang="ja-JP" altLang="en-US" sz="2000" dirty="0">
                          <a:latin typeface="BIZ UD明朝 Medium" panose="02020500000000000000" pitchFamily="17" charset="-128"/>
                          <a:ea typeface="BIZ UD明朝 Medium" panose="02020500000000000000" pitchFamily="17" charset="-128"/>
                        </a:rPr>
                        <a:t>結果通知送付後４５日以内</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dirty="0">
                          <a:latin typeface="BIZ UD明朝 Medium" panose="02020500000000000000" pitchFamily="17" charset="-128"/>
                          <a:ea typeface="BIZ UD明朝 Medium" panose="02020500000000000000" pitchFamily="17" charset="-128"/>
                        </a:rPr>
                        <a:t>事業所　→　市</a:t>
                      </a:r>
                    </a:p>
                  </a:txBody>
                  <a:tcPr/>
                </a:tc>
                <a:tc>
                  <a:txBody>
                    <a:bodyPr/>
                    <a:lstStyle/>
                    <a:p>
                      <a:r>
                        <a:rPr kumimoji="1" lang="ja-JP" altLang="en-US" sz="2000" dirty="0">
                          <a:latin typeface="BIZ UD明朝 Medium" panose="02020500000000000000" pitchFamily="17" charset="-128"/>
                          <a:ea typeface="BIZ UD明朝 Medium" panose="02020500000000000000" pitchFamily="17" charset="-128"/>
                        </a:rPr>
                        <a:t>必要に応じて過誤請求</a:t>
                      </a:r>
                      <a:endParaRPr kumimoji="1" lang="en-US" altLang="ja-JP" sz="2000" dirty="0">
                        <a:latin typeface="BIZ UD明朝 Medium" panose="02020500000000000000" pitchFamily="17" charset="-128"/>
                        <a:ea typeface="BIZ UD明朝 Medium" panose="02020500000000000000" pitchFamily="17" charset="-128"/>
                      </a:endParaRPr>
                    </a:p>
                    <a:p>
                      <a:r>
                        <a:rPr kumimoji="1" lang="ja-JP" altLang="en-US" sz="2000" dirty="0">
                          <a:solidFill>
                            <a:srgbClr val="FF0000"/>
                          </a:solidFill>
                          <a:latin typeface="BIZ UD明朝 Medium" panose="02020500000000000000" pitchFamily="17" charset="-128"/>
                          <a:ea typeface="BIZ UD明朝 Medium" panose="02020500000000000000" pitchFamily="17" charset="-128"/>
                        </a:rPr>
                        <a:t>改善報告書と疎明資料</a:t>
                      </a:r>
                      <a:r>
                        <a:rPr kumimoji="1" lang="ja-JP" altLang="en-US" sz="2000" dirty="0">
                          <a:latin typeface="BIZ UD明朝 Medium" panose="02020500000000000000" pitchFamily="17" charset="-128"/>
                          <a:ea typeface="BIZ UD明朝 Medium" panose="02020500000000000000" pitchFamily="17" charset="-128"/>
                        </a:rPr>
                        <a:t>を提出　</a:t>
                      </a:r>
                    </a:p>
                  </a:txBody>
                  <a:tcPr/>
                </a:tc>
                <a:extLst>
                  <a:ext uri="{0D108BD9-81ED-4DB2-BD59-A6C34878D82A}">
                    <a16:rowId xmlns:a16="http://schemas.microsoft.com/office/drawing/2014/main" val="2379522571"/>
                  </a:ext>
                </a:extLst>
              </a:tr>
            </a:tbl>
          </a:graphicData>
        </a:graphic>
      </p:graphicFrame>
    </p:spTree>
    <p:extLst>
      <p:ext uri="{BB962C8B-B14F-4D97-AF65-F5344CB8AC3E}">
        <p14:creationId xmlns:p14="http://schemas.microsoft.com/office/powerpoint/2010/main" val="8322087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445C76A-3AD8-CC5F-FAB0-8278C62BC1DC}"/>
              </a:ext>
            </a:extLst>
          </p:cNvPr>
          <p:cNvSpPr>
            <a:spLocks noGrp="1"/>
          </p:cNvSpPr>
          <p:nvPr>
            <p:ph type="title"/>
          </p:nvPr>
        </p:nvSpPr>
        <p:spPr/>
        <p:txBody>
          <a:bodyPr>
            <a:normAutofit/>
          </a:bodyPr>
          <a:lstStyle/>
          <a:p>
            <a:r>
              <a:rPr lang="ja-JP" altLang="en-US" sz="2000" b="1" dirty="0">
                <a:latin typeface="BIZ UDPゴシック" panose="020B0400000000000000" pitchFamily="50" charset="-128"/>
                <a:ea typeface="BIZ UDPゴシック" panose="020B0400000000000000" pitchFamily="50" charset="-128"/>
              </a:rPr>
              <a:t>指定障害福祉サービス事業者等指導監査について</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１，指導監査の概要</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１ー３，監査（特別監査）について</a:t>
            </a:r>
            <a:endParaRPr kumimoji="1" lang="ja-JP" altLang="en-US" sz="2000" dirty="0"/>
          </a:p>
        </p:txBody>
      </p:sp>
      <p:sp>
        <p:nvSpPr>
          <p:cNvPr id="3" name="コンテンツ プレースホルダー 2">
            <a:extLst>
              <a:ext uri="{FF2B5EF4-FFF2-40B4-BE49-F238E27FC236}">
                <a16:creationId xmlns:a16="http://schemas.microsoft.com/office/drawing/2014/main" id="{1D0D90BD-9B77-AFC8-F6A2-569E21A4DA36}"/>
              </a:ext>
            </a:extLst>
          </p:cNvPr>
          <p:cNvSpPr>
            <a:spLocks noGrp="1"/>
          </p:cNvSpPr>
          <p:nvPr>
            <p:ph idx="1"/>
          </p:nvPr>
        </p:nvSpPr>
        <p:spPr/>
        <p:txBody>
          <a:bodyPr>
            <a:normAutofit/>
          </a:bodyPr>
          <a:lstStyle/>
          <a:p>
            <a:pPr marL="304800" indent="0" algn="just">
              <a:buNone/>
            </a:pPr>
            <a:endParaRPr lang="en-US" altLang="ja-JP" sz="2000" kern="100" dirty="0">
              <a:effectLst/>
              <a:latin typeface="BIZ UD明朝 Medium" panose="02020500000000000000" pitchFamily="17" charset="-128"/>
              <a:ea typeface="BIZ UD明朝 Medium" panose="02020500000000000000" pitchFamily="17" charset="-128"/>
              <a:cs typeface="Times New Roman" panose="02020603050405020304" pitchFamily="18" charset="0"/>
            </a:endParaRPr>
          </a:p>
          <a:p>
            <a:pPr marL="304800" indent="0" algn="just">
              <a:buNone/>
            </a:pPr>
            <a:r>
              <a:rPr lang="ja-JP" altLang="ja-JP" sz="2000" kern="100" dirty="0">
                <a:effectLst/>
                <a:latin typeface="BIZ UD明朝 Medium" panose="02020500000000000000" pitchFamily="17" charset="-128"/>
                <a:ea typeface="BIZ UD明朝 Medium" panose="02020500000000000000" pitchFamily="17" charset="-128"/>
                <a:cs typeface="Times New Roman" panose="02020603050405020304" pitchFamily="18" charset="0"/>
              </a:rPr>
              <a:t>著しい運営基準違反、利用者等の生命又は身体に危害を及ぼす恐れ、不正請求等</a:t>
            </a:r>
            <a:endParaRPr lang="en-US" altLang="ja-JP" sz="2000" kern="100" dirty="0">
              <a:effectLst/>
              <a:latin typeface="BIZ UD明朝 Medium" panose="02020500000000000000" pitchFamily="17" charset="-128"/>
              <a:ea typeface="BIZ UD明朝 Medium" panose="02020500000000000000" pitchFamily="17" charset="-128"/>
              <a:cs typeface="Times New Roman" panose="02020603050405020304" pitchFamily="18" charset="0"/>
            </a:endParaRPr>
          </a:p>
          <a:p>
            <a:pPr marL="304800" indent="0" algn="just">
              <a:buNone/>
            </a:pPr>
            <a:r>
              <a:rPr lang="en-US" altLang="ja-JP" sz="2000" kern="100" dirty="0">
                <a:latin typeface="BIZ UD明朝 Medium" panose="02020500000000000000" pitchFamily="17" charset="-128"/>
                <a:ea typeface="BIZ UD明朝 Medium" panose="02020500000000000000" pitchFamily="17" charset="-128"/>
                <a:cs typeface="Times New Roman" panose="02020603050405020304" pitchFamily="18" charset="0"/>
              </a:rPr>
              <a:t>					</a:t>
            </a:r>
            <a:r>
              <a:rPr lang="ja-JP" altLang="ja-JP" sz="2000" kern="100" dirty="0">
                <a:effectLst/>
                <a:latin typeface="BIZ UD明朝 Medium" panose="02020500000000000000" pitchFamily="17" charset="-128"/>
                <a:ea typeface="BIZ UD明朝 Medium" panose="02020500000000000000" pitchFamily="17" charset="-128"/>
                <a:cs typeface="ＭＳ 明朝" panose="02020609040205080304" pitchFamily="17" charset="-128"/>
              </a:rPr>
              <a:t>⇓</a:t>
            </a:r>
            <a:endParaRPr lang="en-US" altLang="ja-JP" sz="2000" kern="100" dirty="0">
              <a:latin typeface="BIZ UD明朝 Medium" panose="02020500000000000000" pitchFamily="17" charset="-128"/>
              <a:ea typeface="BIZ UD明朝 Medium" panose="02020500000000000000" pitchFamily="17" charset="-128"/>
              <a:cs typeface="Times New Roman" panose="02020603050405020304" pitchFamily="18" charset="0"/>
            </a:endParaRPr>
          </a:p>
          <a:p>
            <a:pPr marL="304800" indent="0" algn="just">
              <a:buNone/>
            </a:pPr>
            <a:r>
              <a:rPr lang="en-US" altLang="ja-JP" sz="2000" kern="100" dirty="0">
                <a:effectLst/>
                <a:latin typeface="BIZ UD明朝 Medium" panose="02020500000000000000" pitchFamily="17" charset="-128"/>
                <a:ea typeface="BIZ UD明朝 Medium" panose="02020500000000000000" pitchFamily="17" charset="-128"/>
                <a:cs typeface="Times New Roman" panose="02020603050405020304" pitchFamily="18" charset="0"/>
              </a:rPr>
              <a:t>			</a:t>
            </a:r>
            <a:r>
              <a:rPr lang="ja-JP" altLang="ja-JP" sz="2000" kern="100" dirty="0">
                <a:effectLst/>
                <a:latin typeface="BIZ UD明朝 Medium" panose="02020500000000000000" pitchFamily="17" charset="-128"/>
                <a:ea typeface="BIZ UD明朝 Medium" panose="02020500000000000000" pitchFamily="17" charset="-128"/>
                <a:cs typeface="Times New Roman" panose="02020603050405020304" pitchFamily="18" charset="0"/>
              </a:rPr>
              <a:t>監査（出頭、立入、実地検査等）</a:t>
            </a:r>
            <a:endParaRPr lang="en-US" altLang="ja-JP" sz="2000" kern="100" dirty="0">
              <a:effectLst/>
              <a:latin typeface="BIZ UD明朝 Medium" panose="02020500000000000000" pitchFamily="17" charset="-128"/>
              <a:ea typeface="BIZ UD明朝 Medium" panose="02020500000000000000" pitchFamily="17" charset="-128"/>
              <a:cs typeface="Times New Roman" panose="02020603050405020304" pitchFamily="18" charset="0"/>
            </a:endParaRPr>
          </a:p>
          <a:p>
            <a:pPr marL="304800" indent="0" algn="just">
              <a:buNone/>
            </a:pPr>
            <a:r>
              <a:rPr lang="en-US" altLang="ja-JP" sz="2000" kern="100" dirty="0">
                <a:latin typeface="BIZ UD明朝 Medium" panose="02020500000000000000" pitchFamily="17" charset="-128"/>
                <a:ea typeface="BIZ UD明朝 Medium" panose="02020500000000000000" pitchFamily="17" charset="-128"/>
                <a:cs typeface="Times New Roman" panose="02020603050405020304" pitchFamily="18" charset="0"/>
              </a:rPr>
              <a:t>			</a:t>
            </a:r>
            <a:r>
              <a:rPr lang="ja-JP" altLang="ja-JP" sz="2000" kern="100" dirty="0">
                <a:effectLst/>
                <a:latin typeface="BIZ UD明朝 Medium" panose="02020500000000000000" pitchFamily="17" charset="-128"/>
                <a:ea typeface="BIZ UD明朝 Medium" panose="02020500000000000000" pitchFamily="17" charset="-128"/>
                <a:cs typeface="ＭＳ 明朝" panose="02020609040205080304" pitchFamily="17" charset="-128"/>
              </a:rPr>
              <a:t>⇓</a:t>
            </a:r>
            <a:r>
              <a:rPr lang="en-US" altLang="ja-JP" sz="2000" kern="100" dirty="0">
                <a:effectLst/>
                <a:latin typeface="BIZ UD明朝 Medium" panose="02020500000000000000" pitchFamily="17" charset="-128"/>
                <a:ea typeface="BIZ UD明朝 Medium" panose="02020500000000000000" pitchFamily="17" charset="-128"/>
                <a:cs typeface="ＭＳ 明朝" panose="02020609040205080304" pitchFamily="17" charset="-128"/>
              </a:rPr>
              <a:t>	</a:t>
            </a:r>
            <a:r>
              <a:rPr lang="en-US" altLang="ja-JP" sz="2000" kern="100" dirty="0">
                <a:effectLst/>
                <a:latin typeface="BIZ UD明朝 Medium" panose="02020500000000000000" pitchFamily="17" charset="-128"/>
                <a:ea typeface="BIZ UD明朝 Medium" panose="02020500000000000000" pitchFamily="17" charset="-128"/>
                <a:cs typeface="Times New Roman" panose="02020603050405020304" pitchFamily="18" charset="0"/>
              </a:rPr>
              <a:t>			</a:t>
            </a:r>
            <a:r>
              <a:rPr lang="ja-JP" altLang="ja-JP" sz="2000" kern="100" dirty="0">
                <a:effectLst/>
                <a:latin typeface="BIZ UD明朝 Medium" panose="02020500000000000000" pitchFamily="17" charset="-128"/>
                <a:ea typeface="BIZ UD明朝 Medium" panose="02020500000000000000" pitchFamily="17" charset="-128"/>
                <a:cs typeface="ＭＳ 明朝" panose="02020609040205080304" pitchFamily="17" charset="-128"/>
              </a:rPr>
              <a:t>⇓</a:t>
            </a:r>
            <a:endParaRPr lang="ja-JP" altLang="ja-JP" sz="2000" kern="100" dirty="0">
              <a:effectLst/>
              <a:latin typeface="BIZ UD明朝 Medium" panose="02020500000000000000" pitchFamily="17" charset="-128"/>
              <a:ea typeface="BIZ UD明朝 Medium" panose="02020500000000000000" pitchFamily="17" charset="-128"/>
              <a:cs typeface="Times New Roman" panose="02020603050405020304" pitchFamily="18" charset="0"/>
            </a:endParaRPr>
          </a:p>
          <a:p>
            <a:pPr marL="221615" indent="0" algn="just">
              <a:buNone/>
            </a:pPr>
            <a:r>
              <a:rPr lang="en-US" altLang="ja-JP" sz="2000" kern="100" dirty="0">
                <a:effectLst/>
                <a:latin typeface="BIZ UD明朝 Medium" panose="02020500000000000000" pitchFamily="17" charset="-128"/>
                <a:ea typeface="BIZ UD明朝 Medium" panose="02020500000000000000" pitchFamily="17" charset="-128"/>
                <a:cs typeface="Times New Roman" panose="02020603050405020304" pitchFamily="18" charset="0"/>
              </a:rPr>
              <a:t>	</a:t>
            </a:r>
            <a:r>
              <a:rPr lang="ja-JP" altLang="ja-JP" sz="2000" kern="100" dirty="0">
                <a:effectLst/>
                <a:latin typeface="BIZ UD明朝 Medium" panose="02020500000000000000" pitchFamily="17" charset="-128"/>
                <a:ea typeface="BIZ UD明朝 Medium" panose="02020500000000000000" pitchFamily="17" charset="-128"/>
                <a:cs typeface="Times New Roman" panose="02020603050405020304" pitchFamily="18" charset="0"/>
              </a:rPr>
              <a:t>「改善報告書」等の提出　　　　　　　　「勧告・命令等」「</a:t>
            </a:r>
            <a:r>
              <a:rPr lang="ja-JP" altLang="ja-JP" sz="2000" b="1" u="sng" kern="100" dirty="0">
                <a:effectLst/>
                <a:latin typeface="BIZ UD明朝 Medium" panose="02020500000000000000" pitchFamily="17" charset="-128"/>
                <a:ea typeface="BIZ UD明朝 Medium" panose="02020500000000000000" pitchFamily="17" charset="-128"/>
                <a:cs typeface="Times New Roman" panose="02020603050405020304" pitchFamily="18" charset="0"/>
              </a:rPr>
              <a:t>指定の取消等</a:t>
            </a:r>
            <a:r>
              <a:rPr lang="ja-JP" altLang="ja-JP" sz="2000" kern="100" dirty="0">
                <a:effectLst/>
                <a:latin typeface="BIZ UD明朝 Medium" panose="02020500000000000000" pitchFamily="17" charset="-128"/>
                <a:ea typeface="BIZ UD明朝 Medium" panose="02020500000000000000" pitchFamily="17" charset="-128"/>
                <a:cs typeface="Times New Roman" panose="02020603050405020304" pitchFamily="18" charset="0"/>
              </a:rPr>
              <a:t>」</a:t>
            </a:r>
            <a:endParaRPr lang="en-US" altLang="ja-JP" sz="2000" kern="100" dirty="0">
              <a:effectLst/>
              <a:latin typeface="BIZ UD明朝 Medium" panose="02020500000000000000" pitchFamily="17" charset="-128"/>
              <a:ea typeface="BIZ UD明朝 Medium" panose="02020500000000000000" pitchFamily="17" charset="-128"/>
              <a:cs typeface="Times New Roman" panose="02020603050405020304" pitchFamily="18" charset="0"/>
            </a:endParaRPr>
          </a:p>
          <a:p>
            <a:pPr marL="221615" indent="0" algn="just">
              <a:buNone/>
            </a:pPr>
            <a:endParaRPr lang="en-US" altLang="ja-JP" sz="2000" kern="100" dirty="0">
              <a:latin typeface="BIZ UD明朝 Medium" panose="02020500000000000000" pitchFamily="17" charset="-128"/>
              <a:ea typeface="BIZ UD明朝 Medium" panose="02020500000000000000" pitchFamily="17" charset="-128"/>
              <a:cs typeface="Times New Roman" panose="02020603050405020304" pitchFamily="18" charset="0"/>
            </a:endParaRPr>
          </a:p>
          <a:p>
            <a:pPr marL="221615" indent="0" algn="just">
              <a:buNone/>
            </a:pPr>
            <a:endParaRPr lang="ja-JP" altLang="ja-JP" sz="2000" kern="100" dirty="0">
              <a:effectLst/>
              <a:latin typeface="BIZ UD明朝 Medium" panose="02020500000000000000" pitchFamily="17" charset="-128"/>
              <a:ea typeface="BIZ UD明朝 Medium" panose="02020500000000000000" pitchFamily="17" charset="-128"/>
              <a:cs typeface="Times New Roman" panose="02020603050405020304" pitchFamily="18" charset="0"/>
            </a:endParaRPr>
          </a:p>
          <a:p>
            <a:r>
              <a:rPr kumimoji="1" lang="ja-JP" altLang="en-US" sz="2000" dirty="0">
                <a:latin typeface="BIZ UD明朝 Medium" panose="02020500000000000000" pitchFamily="17" charset="-128"/>
                <a:ea typeface="BIZ UD明朝 Medium" panose="02020500000000000000" pitchFamily="17" charset="-128"/>
              </a:rPr>
              <a:t>メディアで報道（グループホーム恵、絆ホールディングスなど）</a:t>
            </a:r>
            <a:endParaRPr lang="en-US" altLang="ja-JP" sz="2000" dirty="0">
              <a:latin typeface="BIZ UD明朝 Medium" panose="02020500000000000000" pitchFamily="17" charset="-128"/>
              <a:ea typeface="BIZ UD明朝 Medium" panose="02020500000000000000" pitchFamily="17" charset="-128"/>
            </a:endParaRPr>
          </a:p>
          <a:p>
            <a:r>
              <a:rPr lang="ja-JP" altLang="en-US" sz="2000" dirty="0">
                <a:latin typeface="BIZ UD明朝 Medium" panose="02020500000000000000" pitchFamily="17" charset="-128"/>
                <a:ea typeface="BIZ UD明朝 Medium" panose="02020500000000000000" pitchFamily="17" charset="-128"/>
              </a:rPr>
              <a:t>返還させるほか、その返還させる額に百分の四十を乗じて得た額を支払わせる</a:t>
            </a:r>
            <a:endParaRPr lang="en-US" altLang="ja-JP" sz="2000" dirty="0">
              <a:latin typeface="BIZ UD明朝 Medium" panose="02020500000000000000" pitchFamily="17" charset="-128"/>
              <a:ea typeface="BIZ UD明朝 Medium" panose="02020500000000000000" pitchFamily="17" charset="-128"/>
            </a:endParaRPr>
          </a:p>
        </p:txBody>
      </p:sp>
      <p:sp>
        <p:nvSpPr>
          <p:cNvPr id="6" name="四角形: 角度付き 5">
            <a:extLst>
              <a:ext uri="{FF2B5EF4-FFF2-40B4-BE49-F238E27FC236}">
                <a16:creationId xmlns:a16="http://schemas.microsoft.com/office/drawing/2014/main" id="{8F6F5C5D-8CEF-1A86-FC1F-B20481FC2D86}"/>
              </a:ext>
            </a:extLst>
          </p:cNvPr>
          <p:cNvSpPr/>
          <p:nvPr/>
        </p:nvSpPr>
        <p:spPr>
          <a:xfrm>
            <a:off x="1039091" y="2078182"/>
            <a:ext cx="9829800" cy="2337954"/>
          </a:xfrm>
          <a:prstGeom prst="bevel">
            <a:avLst>
              <a:gd name="adj" fmla="val 5241"/>
            </a:avLst>
          </a:prstGeom>
          <a:solidFill>
            <a:schemeClr val="tx1">
              <a:alpha val="10000"/>
            </a:schemeClr>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Tree>
    <p:extLst>
      <p:ext uri="{BB962C8B-B14F-4D97-AF65-F5344CB8AC3E}">
        <p14:creationId xmlns:p14="http://schemas.microsoft.com/office/powerpoint/2010/main" val="3335316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2F85DE-99E4-11A0-15ED-FE92E3AF8C43}"/>
              </a:ext>
            </a:extLst>
          </p:cNvPr>
          <p:cNvSpPr>
            <a:spLocks noGrp="1"/>
          </p:cNvSpPr>
          <p:nvPr>
            <p:ph type="title"/>
          </p:nvPr>
        </p:nvSpPr>
        <p:spPr/>
        <p:txBody>
          <a:bodyPr>
            <a:normAutofit/>
          </a:bodyPr>
          <a:lstStyle/>
          <a:p>
            <a:r>
              <a:rPr lang="ja-JP" altLang="en-US" sz="2000" b="1" dirty="0">
                <a:latin typeface="BIZ UDPゴシック" panose="020B0400000000000000" pitchFamily="50" charset="-128"/>
                <a:ea typeface="BIZ UDPゴシック" panose="020B0400000000000000" pitchFamily="50" charset="-128"/>
              </a:rPr>
              <a:t>指定障害福祉サービス事業者等指導監査について</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２，義務化、減算適用となる事項</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２ー１，ハラスメント</a:t>
            </a:r>
            <a:endParaRPr kumimoji="1" lang="ja-JP" altLang="en-US" sz="2000" dirty="0"/>
          </a:p>
        </p:txBody>
      </p:sp>
      <p:sp>
        <p:nvSpPr>
          <p:cNvPr id="3" name="コンテンツ プレースホルダー 2">
            <a:extLst>
              <a:ext uri="{FF2B5EF4-FFF2-40B4-BE49-F238E27FC236}">
                <a16:creationId xmlns:a16="http://schemas.microsoft.com/office/drawing/2014/main" id="{D7EF76D5-DE87-097E-ED31-6F06E613A66F}"/>
              </a:ext>
            </a:extLst>
          </p:cNvPr>
          <p:cNvSpPr>
            <a:spLocks noGrp="1"/>
          </p:cNvSpPr>
          <p:nvPr>
            <p:ph idx="1"/>
          </p:nvPr>
        </p:nvSpPr>
        <p:spPr/>
        <p:txBody>
          <a:bodyPr>
            <a:normAutofit/>
          </a:bodyPr>
          <a:lstStyle/>
          <a:p>
            <a:r>
              <a:rPr kumimoji="1" lang="ja-JP" altLang="en-US" dirty="0"/>
              <a:t>職場において行われる性的な言動又は優越的な関係を背景とした言動であって業務上必要かつ相当な範囲を超えたものにより従業者の就業環境が害されることを防止するための方針の明確化等の必要な措置を講じなければならない。</a:t>
            </a:r>
            <a:endParaRPr kumimoji="1" lang="en-US" altLang="ja-JP" dirty="0"/>
          </a:p>
          <a:p>
            <a:endParaRPr kumimoji="1" lang="en-US" altLang="ja-JP" dirty="0"/>
          </a:p>
          <a:p>
            <a:pPr lvl="1"/>
            <a:r>
              <a:rPr kumimoji="1" lang="ja-JP" altLang="en-US" dirty="0"/>
              <a:t>担当者・体制の整備</a:t>
            </a:r>
            <a:r>
              <a:rPr kumimoji="1" lang="en-US" altLang="ja-JP" dirty="0"/>
              <a:t>				</a:t>
            </a:r>
            <a:r>
              <a:rPr kumimoji="1" lang="ja-JP" altLang="en-US" dirty="0"/>
              <a:t>常時</a:t>
            </a:r>
          </a:p>
          <a:p>
            <a:pPr lvl="1"/>
            <a:endParaRPr kumimoji="1" lang="en-US" altLang="ja-JP" dirty="0"/>
          </a:p>
          <a:p>
            <a:pPr lvl="1"/>
            <a:r>
              <a:rPr lang="ja-JP" altLang="en-US" dirty="0"/>
              <a:t>従業者への周知・見直し・変更</a:t>
            </a:r>
            <a:r>
              <a:rPr lang="en-US" altLang="ja-JP" dirty="0"/>
              <a:t>		</a:t>
            </a:r>
            <a:r>
              <a:rPr kumimoji="1" lang="ja-JP" altLang="en-US" dirty="0"/>
              <a:t>随時</a:t>
            </a:r>
            <a:endParaRPr kumimoji="1" lang="en-US" altLang="ja-JP" dirty="0"/>
          </a:p>
          <a:p>
            <a:pPr lvl="1"/>
            <a:endParaRPr lang="en-US" altLang="ja-JP" dirty="0"/>
          </a:p>
          <a:p>
            <a:pPr lvl="1"/>
            <a:r>
              <a:rPr kumimoji="1" lang="ja-JP" altLang="en-US" dirty="0"/>
              <a:t>パワハラ・セクハラに加え、</a:t>
            </a:r>
            <a:r>
              <a:rPr kumimoji="1" lang="ja-JP" altLang="en-US" dirty="0">
                <a:solidFill>
                  <a:srgbClr val="FF0000"/>
                </a:solidFill>
              </a:rPr>
              <a:t>カスハラ</a:t>
            </a:r>
            <a:r>
              <a:rPr kumimoji="1" lang="ja-JP" altLang="en-US" dirty="0"/>
              <a:t>も含むことが</a:t>
            </a:r>
            <a:r>
              <a:rPr lang="ja-JP" altLang="en-US" dirty="0"/>
              <a:t>望ましい。</a:t>
            </a:r>
            <a:endParaRPr kumimoji="1" lang="en-US" altLang="ja-JP" dirty="0"/>
          </a:p>
          <a:p>
            <a:endParaRPr kumimoji="1" lang="ja-JP" altLang="en-US" dirty="0"/>
          </a:p>
        </p:txBody>
      </p:sp>
    </p:spTree>
    <p:extLst>
      <p:ext uri="{BB962C8B-B14F-4D97-AF65-F5344CB8AC3E}">
        <p14:creationId xmlns:p14="http://schemas.microsoft.com/office/powerpoint/2010/main" val="2798907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79E0A95-8CA6-C633-2085-77053A5646F1}"/>
              </a:ext>
            </a:extLst>
          </p:cNvPr>
          <p:cNvSpPr>
            <a:spLocks noGrp="1"/>
          </p:cNvSpPr>
          <p:nvPr>
            <p:ph type="title"/>
          </p:nvPr>
        </p:nvSpPr>
        <p:spPr/>
        <p:txBody>
          <a:bodyPr>
            <a:normAutofit/>
          </a:bodyPr>
          <a:lstStyle/>
          <a:p>
            <a:r>
              <a:rPr lang="ja-JP" altLang="en-US" sz="2000" b="1" dirty="0">
                <a:latin typeface="BIZ UDPゴシック" panose="020B0400000000000000" pitchFamily="50" charset="-128"/>
                <a:ea typeface="BIZ UDPゴシック" panose="020B0400000000000000" pitchFamily="50" charset="-128"/>
              </a:rPr>
              <a:t>指定障害福祉サービス事業者等指導監査について</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２，義務化、減算適用となる事項</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２ー２，業務継続計画</a:t>
            </a:r>
            <a:endParaRPr kumimoji="1" lang="ja-JP" altLang="en-US" sz="2000" dirty="0"/>
          </a:p>
        </p:txBody>
      </p:sp>
      <p:sp>
        <p:nvSpPr>
          <p:cNvPr id="3" name="コンテンツ プレースホルダー 2">
            <a:extLst>
              <a:ext uri="{FF2B5EF4-FFF2-40B4-BE49-F238E27FC236}">
                <a16:creationId xmlns:a16="http://schemas.microsoft.com/office/drawing/2014/main" id="{330FE5C4-99F1-DED9-DE1D-E708170EBDAE}"/>
              </a:ext>
            </a:extLst>
          </p:cNvPr>
          <p:cNvSpPr>
            <a:spLocks noGrp="1"/>
          </p:cNvSpPr>
          <p:nvPr>
            <p:ph idx="1"/>
          </p:nvPr>
        </p:nvSpPr>
        <p:spPr/>
        <p:txBody>
          <a:bodyPr>
            <a:normAutofit/>
          </a:bodyPr>
          <a:lstStyle/>
          <a:p>
            <a:r>
              <a:rPr kumimoji="1" lang="ja-JP" altLang="en-US" dirty="0"/>
              <a:t>感染症や非常災害の発生時において、利用者に必要な障害福祉サービスを継続的に提供するため、全ての障害福祉サービス事業者等を対象に、業務継続計画（</a:t>
            </a:r>
            <a:r>
              <a:rPr kumimoji="1" lang="en-US" altLang="ja-JP" dirty="0"/>
              <a:t>BCP</a:t>
            </a:r>
            <a:r>
              <a:rPr kumimoji="1" lang="ja-JP" altLang="en-US" dirty="0"/>
              <a:t>）の策定等の必要な措置を講じることが</a:t>
            </a:r>
            <a:r>
              <a:rPr kumimoji="1" lang="ja-JP" altLang="en-US" dirty="0">
                <a:solidFill>
                  <a:srgbClr val="FF0000"/>
                </a:solidFill>
              </a:rPr>
              <a:t>令和６年</a:t>
            </a:r>
            <a:r>
              <a:rPr kumimoji="1" lang="en-US" altLang="ja-JP" dirty="0">
                <a:solidFill>
                  <a:srgbClr val="FF0000"/>
                </a:solidFill>
              </a:rPr>
              <a:t>4</a:t>
            </a:r>
            <a:r>
              <a:rPr kumimoji="1" lang="ja-JP" altLang="en-US" dirty="0">
                <a:solidFill>
                  <a:srgbClr val="FF0000"/>
                </a:solidFill>
              </a:rPr>
              <a:t>月</a:t>
            </a:r>
            <a:r>
              <a:rPr kumimoji="1" lang="en-US" altLang="ja-JP" dirty="0">
                <a:solidFill>
                  <a:srgbClr val="FF0000"/>
                </a:solidFill>
              </a:rPr>
              <a:t>1</a:t>
            </a:r>
            <a:r>
              <a:rPr kumimoji="1" lang="ja-JP" altLang="en-US" dirty="0">
                <a:solidFill>
                  <a:srgbClr val="FF0000"/>
                </a:solidFill>
              </a:rPr>
              <a:t>日から義務</a:t>
            </a:r>
            <a:r>
              <a:rPr kumimoji="1" lang="ja-JP" altLang="en-US" dirty="0"/>
              <a:t>付けられました。</a:t>
            </a:r>
            <a:endParaRPr kumimoji="1" lang="en-US" altLang="ja-JP" dirty="0"/>
          </a:p>
          <a:p>
            <a:pPr lvl="1"/>
            <a:endParaRPr kumimoji="1" lang="en-US" altLang="ja-JP" dirty="0"/>
          </a:p>
          <a:p>
            <a:pPr lvl="1"/>
            <a:r>
              <a:rPr kumimoji="1" lang="ja-JP" altLang="en-US" dirty="0"/>
              <a:t>研修の開催</a:t>
            </a:r>
            <a:r>
              <a:rPr lang="en-US" altLang="ja-JP" dirty="0"/>
              <a:t>				</a:t>
            </a:r>
            <a:r>
              <a:rPr kumimoji="1" lang="ja-JP" altLang="en-US" dirty="0"/>
              <a:t>入所：年２回、その他：年１回</a:t>
            </a:r>
            <a:endParaRPr kumimoji="1" lang="en-US" altLang="ja-JP" dirty="0"/>
          </a:p>
          <a:p>
            <a:pPr lvl="1"/>
            <a:endParaRPr kumimoji="1" lang="en-US" altLang="ja-JP" dirty="0"/>
          </a:p>
          <a:p>
            <a:pPr lvl="1"/>
            <a:r>
              <a:rPr kumimoji="1" lang="ja-JP" altLang="en-US" dirty="0"/>
              <a:t>訓練の開催</a:t>
            </a:r>
            <a:r>
              <a:rPr lang="en-US" altLang="ja-JP" dirty="0"/>
              <a:t>				</a:t>
            </a:r>
            <a:r>
              <a:rPr kumimoji="1" lang="ja-JP" altLang="en-US" dirty="0"/>
              <a:t>入所：年２回、その他：年１回</a:t>
            </a:r>
            <a:endParaRPr kumimoji="1" lang="en-US" altLang="ja-JP" dirty="0"/>
          </a:p>
          <a:p>
            <a:pPr lvl="1"/>
            <a:endParaRPr lang="en-US" altLang="ja-JP" dirty="0"/>
          </a:p>
          <a:p>
            <a:pPr lvl="1"/>
            <a:r>
              <a:rPr lang="ja-JP" altLang="en-US" dirty="0"/>
              <a:t>従業者への周知・見直し・変更</a:t>
            </a:r>
            <a:r>
              <a:rPr lang="en-US" altLang="ja-JP" dirty="0"/>
              <a:t>	</a:t>
            </a:r>
            <a:r>
              <a:rPr kumimoji="1" lang="ja-JP" altLang="en-US" dirty="0"/>
              <a:t>随時</a:t>
            </a:r>
            <a:endParaRPr kumimoji="1" lang="en-US" altLang="ja-JP" dirty="0"/>
          </a:p>
        </p:txBody>
      </p:sp>
    </p:spTree>
    <p:extLst>
      <p:ext uri="{BB962C8B-B14F-4D97-AF65-F5344CB8AC3E}">
        <p14:creationId xmlns:p14="http://schemas.microsoft.com/office/powerpoint/2010/main" val="24312514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6E324B-A889-A858-C520-7E945F4A9566}"/>
              </a:ext>
            </a:extLst>
          </p:cNvPr>
          <p:cNvSpPr>
            <a:spLocks noGrp="1"/>
          </p:cNvSpPr>
          <p:nvPr>
            <p:ph type="title"/>
          </p:nvPr>
        </p:nvSpPr>
        <p:spPr/>
        <p:txBody>
          <a:bodyPr>
            <a:normAutofit/>
          </a:bodyPr>
          <a:lstStyle/>
          <a:p>
            <a:r>
              <a:rPr lang="ja-JP" altLang="en-US" sz="2000" b="1" dirty="0">
                <a:latin typeface="BIZ UDPゴシック" panose="020B0400000000000000" pitchFamily="50" charset="-128"/>
                <a:ea typeface="BIZ UDPゴシック" panose="020B0400000000000000" pitchFamily="50" charset="-128"/>
              </a:rPr>
              <a:t>指定障害福祉サービス事業者等指導監査について</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２，義務化、減算適用となる事項</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２ー３，感染症又は食中毒の発生及びまん延防止</a:t>
            </a:r>
            <a:endParaRPr kumimoji="1" lang="ja-JP" altLang="en-US" sz="2000" dirty="0"/>
          </a:p>
        </p:txBody>
      </p:sp>
      <p:sp>
        <p:nvSpPr>
          <p:cNvPr id="3" name="コンテンツ プレースホルダー 2">
            <a:extLst>
              <a:ext uri="{FF2B5EF4-FFF2-40B4-BE49-F238E27FC236}">
                <a16:creationId xmlns:a16="http://schemas.microsoft.com/office/drawing/2014/main" id="{90E69B82-CDD8-2CAC-BC09-BFEC50A1CB95}"/>
              </a:ext>
            </a:extLst>
          </p:cNvPr>
          <p:cNvSpPr>
            <a:spLocks noGrp="1"/>
          </p:cNvSpPr>
          <p:nvPr>
            <p:ph idx="1"/>
          </p:nvPr>
        </p:nvSpPr>
        <p:spPr>
          <a:xfrm>
            <a:off x="838200" y="1825624"/>
            <a:ext cx="10515600" cy="5032375"/>
          </a:xfrm>
        </p:spPr>
        <p:txBody>
          <a:bodyPr>
            <a:normAutofit lnSpcReduction="10000"/>
          </a:bodyPr>
          <a:lstStyle/>
          <a:p>
            <a:r>
              <a:rPr kumimoji="1" lang="ja-JP" altLang="en-US" dirty="0"/>
              <a:t>事業所において感染症又は食中毒が発生し、又はまん延を防止するため必要な措置を講じることが</a:t>
            </a:r>
            <a:r>
              <a:rPr kumimoji="1" lang="ja-JP" altLang="en-US" dirty="0">
                <a:solidFill>
                  <a:srgbClr val="FF0000"/>
                </a:solidFill>
              </a:rPr>
              <a:t>令和６年</a:t>
            </a:r>
            <a:r>
              <a:rPr kumimoji="1" lang="en-US" altLang="ja-JP" dirty="0">
                <a:solidFill>
                  <a:srgbClr val="FF0000"/>
                </a:solidFill>
              </a:rPr>
              <a:t>4</a:t>
            </a:r>
            <a:r>
              <a:rPr kumimoji="1" lang="ja-JP" altLang="en-US" dirty="0">
                <a:solidFill>
                  <a:srgbClr val="FF0000"/>
                </a:solidFill>
              </a:rPr>
              <a:t>月</a:t>
            </a:r>
            <a:r>
              <a:rPr kumimoji="1" lang="en-US" altLang="ja-JP" dirty="0">
                <a:solidFill>
                  <a:srgbClr val="FF0000"/>
                </a:solidFill>
              </a:rPr>
              <a:t>1</a:t>
            </a:r>
            <a:r>
              <a:rPr kumimoji="1" lang="ja-JP" altLang="en-US" dirty="0">
                <a:solidFill>
                  <a:srgbClr val="FF0000"/>
                </a:solidFill>
              </a:rPr>
              <a:t>日から義務</a:t>
            </a:r>
            <a:r>
              <a:rPr kumimoji="1" lang="ja-JP" altLang="en-US" dirty="0"/>
              <a:t>付けられました。</a:t>
            </a:r>
            <a:endParaRPr kumimoji="1" lang="en-US" altLang="ja-JP" dirty="0"/>
          </a:p>
          <a:p>
            <a:pPr lvl="1"/>
            <a:endParaRPr kumimoji="1" lang="en-US" altLang="ja-JP" dirty="0"/>
          </a:p>
          <a:p>
            <a:pPr lvl="1"/>
            <a:r>
              <a:rPr kumimoji="1" lang="ja-JP" altLang="en-US" dirty="0"/>
              <a:t>委員会の開催・結果周知</a:t>
            </a:r>
            <a:r>
              <a:rPr kumimoji="1" lang="en-US" altLang="ja-JP" dirty="0"/>
              <a:t>		</a:t>
            </a:r>
            <a:r>
              <a:rPr kumimoji="1" lang="ja-JP" altLang="en-US" dirty="0"/>
              <a:t>居宅：年２回、その他：</a:t>
            </a:r>
            <a:r>
              <a:rPr kumimoji="1" lang="ja-JP" altLang="en-US" dirty="0">
                <a:solidFill>
                  <a:srgbClr val="FF0000"/>
                </a:solidFill>
              </a:rPr>
              <a:t>年４回</a:t>
            </a:r>
            <a:endParaRPr kumimoji="1" lang="en-US" altLang="ja-JP" dirty="0">
              <a:solidFill>
                <a:srgbClr val="FF0000"/>
              </a:solidFill>
            </a:endParaRPr>
          </a:p>
          <a:p>
            <a:pPr marL="457200" lvl="1" indent="0">
              <a:buNone/>
            </a:pPr>
            <a:endParaRPr kumimoji="1" lang="en-US" altLang="ja-JP" dirty="0"/>
          </a:p>
          <a:p>
            <a:pPr lvl="1"/>
            <a:r>
              <a:rPr kumimoji="1" lang="ja-JP" altLang="en-US" dirty="0"/>
              <a:t>研修の開催</a:t>
            </a:r>
            <a:r>
              <a:rPr lang="en-US" altLang="ja-JP" dirty="0"/>
              <a:t>				</a:t>
            </a:r>
            <a:r>
              <a:rPr kumimoji="1" lang="ja-JP" altLang="en-US" dirty="0"/>
              <a:t>居宅：年１回、その他：年２回</a:t>
            </a:r>
            <a:endParaRPr kumimoji="1" lang="en-US" altLang="ja-JP" dirty="0"/>
          </a:p>
          <a:p>
            <a:pPr lvl="1"/>
            <a:endParaRPr kumimoji="1" lang="en-US" altLang="ja-JP" dirty="0"/>
          </a:p>
          <a:p>
            <a:pPr lvl="1"/>
            <a:r>
              <a:rPr kumimoji="1" lang="ja-JP" altLang="en-US" dirty="0"/>
              <a:t>訓練の開催</a:t>
            </a:r>
            <a:r>
              <a:rPr lang="en-US" altLang="ja-JP" dirty="0"/>
              <a:t>				</a:t>
            </a:r>
            <a:r>
              <a:rPr kumimoji="1" lang="ja-JP" altLang="en-US" dirty="0"/>
              <a:t>居宅：年１回、その他：年２回</a:t>
            </a:r>
            <a:endParaRPr kumimoji="1" lang="en-US" altLang="ja-JP" dirty="0"/>
          </a:p>
          <a:p>
            <a:pPr lvl="1"/>
            <a:endParaRPr lang="en-US" altLang="ja-JP" dirty="0"/>
          </a:p>
          <a:p>
            <a:pPr lvl="1"/>
            <a:r>
              <a:rPr lang="ja-JP" altLang="en-US" dirty="0"/>
              <a:t>従業者への周知・見直し・変更</a:t>
            </a:r>
            <a:r>
              <a:rPr lang="en-US" altLang="ja-JP" dirty="0"/>
              <a:t>	</a:t>
            </a:r>
            <a:r>
              <a:rPr kumimoji="1" lang="ja-JP" altLang="en-US" dirty="0"/>
              <a:t>随時</a:t>
            </a:r>
          </a:p>
          <a:p>
            <a:pPr lvl="1"/>
            <a:endParaRPr lang="en-US" altLang="ja-JP" dirty="0"/>
          </a:p>
          <a:p>
            <a:pPr lvl="1"/>
            <a:r>
              <a:rPr kumimoji="1" lang="ja-JP" altLang="en-US" dirty="0"/>
              <a:t>担当者・体制の整備</a:t>
            </a:r>
            <a:r>
              <a:rPr kumimoji="1" lang="en-US" altLang="ja-JP" dirty="0"/>
              <a:t>			</a:t>
            </a:r>
            <a:r>
              <a:rPr kumimoji="1" lang="ja-JP" altLang="en-US" dirty="0"/>
              <a:t>常時</a:t>
            </a:r>
          </a:p>
        </p:txBody>
      </p:sp>
    </p:spTree>
    <p:extLst>
      <p:ext uri="{BB962C8B-B14F-4D97-AF65-F5344CB8AC3E}">
        <p14:creationId xmlns:p14="http://schemas.microsoft.com/office/powerpoint/2010/main" val="16045542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7D65FFB-E707-E617-8599-AC201B77BB97}"/>
              </a:ext>
            </a:extLst>
          </p:cNvPr>
          <p:cNvSpPr>
            <a:spLocks noGrp="1"/>
          </p:cNvSpPr>
          <p:nvPr>
            <p:ph type="title"/>
          </p:nvPr>
        </p:nvSpPr>
        <p:spPr/>
        <p:txBody>
          <a:bodyPr>
            <a:normAutofit/>
          </a:bodyPr>
          <a:lstStyle/>
          <a:p>
            <a:r>
              <a:rPr lang="ja-JP" altLang="en-US" sz="2000" b="1" dirty="0">
                <a:latin typeface="BIZ UDPゴシック" panose="020B0400000000000000" pitchFamily="50" charset="-128"/>
                <a:ea typeface="BIZ UDPゴシック" panose="020B0400000000000000" pitchFamily="50" charset="-128"/>
              </a:rPr>
              <a:t>指定障害福祉サービス事業者等指導監査について</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２，義務化、減算適用となる事項</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２ー４，身体拘束</a:t>
            </a:r>
            <a:endParaRPr kumimoji="1" lang="ja-JP" altLang="en-US" sz="2000" dirty="0"/>
          </a:p>
        </p:txBody>
      </p:sp>
      <p:sp>
        <p:nvSpPr>
          <p:cNvPr id="3" name="コンテンツ プレースホルダー 2">
            <a:extLst>
              <a:ext uri="{FF2B5EF4-FFF2-40B4-BE49-F238E27FC236}">
                <a16:creationId xmlns:a16="http://schemas.microsoft.com/office/drawing/2014/main" id="{DEA66C13-D7EF-384D-C266-05ECDA6FD4F4}"/>
              </a:ext>
            </a:extLst>
          </p:cNvPr>
          <p:cNvSpPr>
            <a:spLocks noGrp="1"/>
          </p:cNvSpPr>
          <p:nvPr>
            <p:ph idx="1"/>
          </p:nvPr>
        </p:nvSpPr>
        <p:spPr>
          <a:xfrm>
            <a:off x="838200" y="1825624"/>
            <a:ext cx="10515600" cy="5032375"/>
          </a:xfrm>
        </p:spPr>
        <p:txBody>
          <a:bodyPr>
            <a:normAutofit/>
          </a:bodyPr>
          <a:lstStyle/>
          <a:p>
            <a:r>
              <a:rPr kumimoji="1" lang="ja-JP" altLang="en-US" dirty="0"/>
              <a:t>利用者又は他の利用者の生命または身体を保護するため緊急やむを得ない場合を除き、身体的拘束その他利用者の行動の制限を行ってはならず、措置を講じなければならない。</a:t>
            </a:r>
            <a:endParaRPr kumimoji="1" lang="en-US" altLang="ja-JP" dirty="0"/>
          </a:p>
          <a:p>
            <a:pPr lvl="1"/>
            <a:endParaRPr kumimoji="1" lang="en-US" altLang="ja-JP" dirty="0"/>
          </a:p>
          <a:p>
            <a:pPr lvl="1"/>
            <a:r>
              <a:rPr kumimoji="1" lang="ja-JP" altLang="en-US" dirty="0"/>
              <a:t>委員会の開催・結果周知</a:t>
            </a:r>
            <a:r>
              <a:rPr kumimoji="1" lang="en-US" altLang="ja-JP" dirty="0"/>
              <a:t>		</a:t>
            </a:r>
            <a:r>
              <a:rPr kumimoji="1" lang="ja-JP" altLang="en-US" dirty="0"/>
              <a:t>年１回</a:t>
            </a:r>
            <a:endParaRPr kumimoji="1" lang="en-US" altLang="ja-JP" dirty="0"/>
          </a:p>
          <a:p>
            <a:pPr marL="457200" lvl="1" indent="0">
              <a:buNone/>
            </a:pPr>
            <a:endParaRPr kumimoji="1" lang="en-US" altLang="ja-JP" dirty="0"/>
          </a:p>
          <a:p>
            <a:pPr lvl="1"/>
            <a:r>
              <a:rPr kumimoji="1" lang="ja-JP" altLang="en-US" dirty="0"/>
              <a:t>研修の開催</a:t>
            </a:r>
            <a:r>
              <a:rPr lang="en-US" altLang="ja-JP" dirty="0"/>
              <a:t>				</a:t>
            </a:r>
            <a:r>
              <a:rPr kumimoji="1" lang="ja-JP" altLang="en-US" dirty="0"/>
              <a:t>年１回</a:t>
            </a:r>
            <a:endParaRPr kumimoji="1" lang="en-US" altLang="ja-JP" dirty="0"/>
          </a:p>
          <a:p>
            <a:pPr marL="457200" lvl="1" indent="0">
              <a:buNone/>
            </a:pPr>
            <a:endParaRPr lang="en-US" altLang="ja-JP" dirty="0"/>
          </a:p>
          <a:p>
            <a:pPr lvl="1"/>
            <a:r>
              <a:rPr lang="ja-JP" altLang="en-US" dirty="0"/>
              <a:t>従業者への周知・見直し・変更</a:t>
            </a:r>
            <a:r>
              <a:rPr lang="en-US" altLang="ja-JP" dirty="0"/>
              <a:t>	</a:t>
            </a:r>
            <a:r>
              <a:rPr kumimoji="1" lang="ja-JP" altLang="en-US" dirty="0"/>
              <a:t>随時</a:t>
            </a:r>
          </a:p>
          <a:p>
            <a:pPr lvl="1"/>
            <a:endParaRPr lang="en-US" altLang="ja-JP" dirty="0"/>
          </a:p>
          <a:p>
            <a:pPr lvl="1"/>
            <a:r>
              <a:rPr kumimoji="1" lang="ja-JP" altLang="en-US" dirty="0"/>
              <a:t>担当者・体制の整備</a:t>
            </a:r>
            <a:r>
              <a:rPr kumimoji="1" lang="en-US" altLang="ja-JP" dirty="0"/>
              <a:t>			</a:t>
            </a:r>
            <a:r>
              <a:rPr kumimoji="1" lang="ja-JP" altLang="en-US" dirty="0"/>
              <a:t>常時</a:t>
            </a:r>
          </a:p>
        </p:txBody>
      </p:sp>
    </p:spTree>
    <p:extLst>
      <p:ext uri="{BB962C8B-B14F-4D97-AF65-F5344CB8AC3E}">
        <p14:creationId xmlns:p14="http://schemas.microsoft.com/office/powerpoint/2010/main" val="19202496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4791EB5-E6A2-C531-AD3F-93D379ED0028}"/>
              </a:ext>
            </a:extLst>
          </p:cNvPr>
          <p:cNvSpPr>
            <a:spLocks noGrp="1"/>
          </p:cNvSpPr>
          <p:nvPr>
            <p:ph type="title"/>
          </p:nvPr>
        </p:nvSpPr>
        <p:spPr/>
        <p:txBody>
          <a:bodyPr>
            <a:normAutofit/>
          </a:bodyPr>
          <a:lstStyle/>
          <a:p>
            <a:r>
              <a:rPr lang="ja-JP" altLang="en-US" sz="2000" b="1" dirty="0">
                <a:latin typeface="BIZ UDPゴシック" panose="020B0400000000000000" pitchFamily="50" charset="-128"/>
                <a:ea typeface="BIZ UDPゴシック" panose="020B0400000000000000" pitchFamily="50" charset="-128"/>
              </a:rPr>
              <a:t>指定障害福祉サービス事業者等指導監査について</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２，義務化、減算適用となる事項</a:t>
            </a:r>
            <a:br>
              <a:rPr lang="en-US" altLang="ja-JP" sz="2000" b="1" dirty="0">
                <a:latin typeface="BIZ UDPゴシック" panose="020B0400000000000000" pitchFamily="50" charset="-128"/>
                <a:ea typeface="BIZ UDPゴシック" panose="020B0400000000000000" pitchFamily="50" charset="-128"/>
              </a:rPr>
            </a:br>
            <a:r>
              <a:rPr lang="ja-JP" altLang="en-US" sz="2000" b="1" dirty="0">
                <a:latin typeface="BIZ UDPゴシック" panose="020B0400000000000000" pitchFamily="50" charset="-128"/>
                <a:ea typeface="BIZ UDPゴシック" panose="020B0400000000000000" pitchFamily="50" charset="-128"/>
              </a:rPr>
              <a:t>　２ー５，虐待の防止</a:t>
            </a:r>
            <a:endParaRPr kumimoji="1" lang="ja-JP" altLang="en-US" sz="2000" dirty="0"/>
          </a:p>
        </p:txBody>
      </p:sp>
      <p:sp>
        <p:nvSpPr>
          <p:cNvPr id="3" name="コンテンツ プレースホルダー 2">
            <a:extLst>
              <a:ext uri="{FF2B5EF4-FFF2-40B4-BE49-F238E27FC236}">
                <a16:creationId xmlns:a16="http://schemas.microsoft.com/office/drawing/2014/main" id="{8D491A6E-16C3-A1C0-451C-97BAD0A86B5E}"/>
              </a:ext>
            </a:extLst>
          </p:cNvPr>
          <p:cNvSpPr>
            <a:spLocks noGrp="1"/>
          </p:cNvSpPr>
          <p:nvPr>
            <p:ph idx="1"/>
          </p:nvPr>
        </p:nvSpPr>
        <p:spPr>
          <a:xfrm>
            <a:off x="838200" y="1825624"/>
            <a:ext cx="10515600" cy="5032375"/>
          </a:xfrm>
        </p:spPr>
        <p:txBody>
          <a:bodyPr>
            <a:normAutofit/>
          </a:bodyPr>
          <a:lstStyle/>
          <a:p>
            <a:r>
              <a:rPr kumimoji="1" lang="ja-JP" altLang="en-US" dirty="0"/>
              <a:t>虐待の発生又はその再発を防止するため、措置を講じなければならない。</a:t>
            </a:r>
            <a:endParaRPr kumimoji="1" lang="en-US" altLang="ja-JP" dirty="0"/>
          </a:p>
          <a:p>
            <a:endParaRPr kumimoji="1" lang="en-US" altLang="ja-JP" dirty="0"/>
          </a:p>
          <a:p>
            <a:pPr lvl="1"/>
            <a:r>
              <a:rPr kumimoji="1" lang="ja-JP" altLang="en-US" dirty="0"/>
              <a:t>委員会の開催・結果周知</a:t>
            </a:r>
            <a:r>
              <a:rPr kumimoji="1" lang="en-US" altLang="ja-JP" dirty="0"/>
              <a:t>		</a:t>
            </a:r>
            <a:r>
              <a:rPr kumimoji="1" lang="ja-JP" altLang="en-US" dirty="0"/>
              <a:t>年１回</a:t>
            </a:r>
            <a:endParaRPr kumimoji="1" lang="en-US" altLang="ja-JP" dirty="0"/>
          </a:p>
          <a:p>
            <a:pPr marL="457200" lvl="1" indent="0">
              <a:buNone/>
            </a:pPr>
            <a:endParaRPr kumimoji="1" lang="en-US" altLang="ja-JP" dirty="0"/>
          </a:p>
          <a:p>
            <a:pPr lvl="1"/>
            <a:r>
              <a:rPr kumimoji="1" lang="ja-JP" altLang="en-US" dirty="0"/>
              <a:t>研修の開催</a:t>
            </a:r>
            <a:r>
              <a:rPr lang="en-US" altLang="ja-JP" dirty="0"/>
              <a:t>				</a:t>
            </a:r>
            <a:r>
              <a:rPr kumimoji="1" lang="ja-JP" altLang="en-US" dirty="0"/>
              <a:t>年１回</a:t>
            </a:r>
            <a:endParaRPr kumimoji="1" lang="en-US" altLang="ja-JP" dirty="0"/>
          </a:p>
          <a:p>
            <a:pPr marL="457200" lvl="1" indent="0">
              <a:buNone/>
            </a:pPr>
            <a:endParaRPr lang="en-US" altLang="ja-JP" dirty="0"/>
          </a:p>
          <a:p>
            <a:pPr lvl="1"/>
            <a:r>
              <a:rPr lang="ja-JP" altLang="en-US" dirty="0">
                <a:solidFill>
                  <a:srgbClr val="FF0000"/>
                </a:solidFill>
              </a:rPr>
              <a:t>チェックとモニタリング</a:t>
            </a:r>
            <a:r>
              <a:rPr lang="en-US" altLang="ja-JP" dirty="0"/>
              <a:t>		</a:t>
            </a:r>
            <a:r>
              <a:rPr lang="ja-JP" altLang="en-US" dirty="0"/>
              <a:t>年１回</a:t>
            </a:r>
            <a:endParaRPr lang="en-US" altLang="ja-JP" dirty="0"/>
          </a:p>
          <a:p>
            <a:pPr lvl="1"/>
            <a:endParaRPr lang="en-US" altLang="ja-JP" dirty="0"/>
          </a:p>
          <a:p>
            <a:pPr lvl="1"/>
            <a:r>
              <a:rPr lang="ja-JP" altLang="en-US" dirty="0"/>
              <a:t>従業者への周知・見直し・変更</a:t>
            </a:r>
            <a:r>
              <a:rPr lang="en-US" altLang="ja-JP" dirty="0"/>
              <a:t>	</a:t>
            </a:r>
            <a:r>
              <a:rPr kumimoji="1" lang="ja-JP" altLang="en-US" dirty="0"/>
              <a:t>随時</a:t>
            </a:r>
          </a:p>
          <a:p>
            <a:pPr lvl="1"/>
            <a:endParaRPr lang="en-US" altLang="ja-JP" dirty="0"/>
          </a:p>
          <a:p>
            <a:pPr lvl="1"/>
            <a:r>
              <a:rPr kumimoji="1" lang="ja-JP" altLang="en-US" dirty="0"/>
              <a:t>担当者・体制の整備</a:t>
            </a:r>
            <a:r>
              <a:rPr kumimoji="1" lang="en-US" altLang="ja-JP" dirty="0"/>
              <a:t>			</a:t>
            </a:r>
            <a:r>
              <a:rPr kumimoji="1" lang="ja-JP" altLang="en-US" dirty="0"/>
              <a:t>常時</a:t>
            </a:r>
          </a:p>
          <a:p>
            <a:endParaRPr kumimoji="1" lang="ja-JP" altLang="en-US" dirty="0"/>
          </a:p>
        </p:txBody>
      </p:sp>
    </p:spTree>
    <p:extLst>
      <p:ext uri="{BB962C8B-B14F-4D97-AF65-F5344CB8AC3E}">
        <p14:creationId xmlns:p14="http://schemas.microsoft.com/office/powerpoint/2010/main" val="372728420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240</TotalTime>
  <Words>2497</Words>
  <Application>Microsoft Office PowerPoint</Application>
  <PresentationFormat>ワイド画面</PresentationFormat>
  <Paragraphs>180</Paragraphs>
  <Slides>19</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19</vt:i4>
      </vt:variant>
    </vt:vector>
  </HeadingPairs>
  <TitlesOfParts>
    <vt:vector size="26" baseType="lpstr">
      <vt:lpstr>BIZ UDPゴシック</vt:lpstr>
      <vt:lpstr>BIZ UD明朝 Medium</vt:lpstr>
      <vt:lpstr>游ゴシック</vt:lpstr>
      <vt:lpstr>游ゴシック Light</vt:lpstr>
      <vt:lpstr>游明朝</vt:lpstr>
      <vt:lpstr>Arial</vt:lpstr>
      <vt:lpstr>Office テーマ</vt:lpstr>
      <vt:lpstr>障害福祉サービス事業者等 集団指導</vt:lpstr>
      <vt:lpstr>指定障害福祉サービス事業者等指導監査について 　１，指導監査の概要 　１ー１，運営指導の周期　（　最低条件　）</vt:lpstr>
      <vt:lpstr>指定障害福祉サービス事業者等指導監査について 　１，指導監査の概要 　１ー２，運営指導の流れ</vt:lpstr>
      <vt:lpstr>指定障害福祉サービス事業者等指導監査について 　１，指導監査の概要 　１ー３，監査（特別監査）について</vt:lpstr>
      <vt:lpstr>指定障害福祉サービス事業者等指導監査について 　２，義務化、減算適用となる事項 　２ー１，ハラスメント</vt:lpstr>
      <vt:lpstr>指定障害福祉サービス事業者等指導監査について 　２，義務化、減算適用となる事項 　２ー２，業務継続計画</vt:lpstr>
      <vt:lpstr>指定障害福祉サービス事業者等指導監査について 　２，義務化、減算適用となる事項 　２ー３，感染症又は食中毒の発生及びまん延防止</vt:lpstr>
      <vt:lpstr>指定障害福祉サービス事業者等指導監査について 　２，義務化、減算適用となる事項 　２ー４，身体拘束</vt:lpstr>
      <vt:lpstr>指定障害福祉サービス事業者等指導監査について 　２，義務化、減算適用となる事項 　２ー５，虐待の防止</vt:lpstr>
      <vt:lpstr>指定障害福祉サービス事業者等指導監査について 　２，義務化、減算適用となる事項 　２ー６，安全計画　（　障害児通所支援に限る　）</vt:lpstr>
      <vt:lpstr>指定障害福祉サービス事業者等指導監査について 　２，義務化、減算適用となる事項 　２ー７，自動車を運行する場合の所在の確認　（　障害児通所支援に限る　）</vt:lpstr>
      <vt:lpstr>指定障害福祉サービス事業者等指導監査について 　２，義務化、減算適用となる事項 　２ー８，地域連携推進会議　（　入所・共同生活援助に限る　）</vt:lpstr>
      <vt:lpstr>指定障害福祉サービス事業者等指導監査について 　２，義務化、減算適用となる事項 　２ー９，参考資料</vt:lpstr>
      <vt:lpstr>指定障害福祉サービス事業者等指導監査について 　３，主な指摘事項 　３ー１，人員に関する基準</vt:lpstr>
      <vt:lpstr>指定障害福祉サービス事業者等指導監査について 　３，主な指摘事項 　３ー１，定員に関する基準</vt:lpstr>
      <vt:lpstr>指定障害福祉サービス事業者等指導監査について 　３，主な指摘事項 　３ー２，個別支援計画</vt:lpstr>
      <vt:lpstr>指定障害福祉サービス事業者等指導監査について 　３，主な指摘事項 　３ー３，運営</vt:lpstr>
      <vt:lpstr>指定障害福祉サービス事業者等指導監査について 　３，主な指摘事項 　３ー４，利用者に求めることができる金銭の支払いの範囲</vt:lpstr>
      <vt:lpstr>指定障害福祉サービス事業者等指導監査について 　３，主な指摘事項 　３ー５，利用者に対する工賃</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藤井　進介</dc:creator>
  <cp:lastModifiedBy>藤井　進介</cp:lastModifiedBy>
  <cp:revision>12</cp:revision>
  <dcterms:created xsi:type="dcterms:W3CDTF">2026-03-25T07:14:34Z</dcterms:created>
  <dcterms:modified xsi:type="dcterms:W3CDTF">2026-05-27T08:28:08Z</dcterms:modified>
</cp:coreProperties>
</file>