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58" r:id="rId4"/>
    <p:sldId id="276" r:id="rId5"/>
    <p:sldId id="278" r:id="rId6"/>
    <p:sldId id="279" r:id="rId7"/>
    <p:sldId id="272" r:id="rId8"/>
    <p:sldId id="280" r:id="rId9"/>
    <p:sldId id="273" r:id="rId10"/>
  </p:sldIdLst>
  <p:sldSz cx="12192000" cy="6858000"/>
  <p:notesSz cx="673576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6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EBACC3-7CCB-F695-C1B8-75E68959F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9BF9F44-7466-4ED3-DE30-F551A92F3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6B7C44-435B-5BD9-592A-8732BC34C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150F98-481F-7A59-177C-7B06A189D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5F63C68-A3A1-B231-1335-005E3E4A9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89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A7A430-0335-7255-A2C4-E57829FB7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656344A-1182-1A86-1F18-B5D2E16DC8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11A599-3797-262E-B8A5-10CE5C970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A2FDF0-D717-BB0F-CF06-F92DEE98C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A8E492-ACF4-CB97-9196-AB465B374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03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E945BEF-5494-61FF-DBAC-151E3D63D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F764385-4661-81BB-FADA-96EE45B02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7E9791A-61DC-3D7F-33A6-5C6B1534A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40CCC2B-9ED7-BCC0-D8A9-197584F49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F461EA-775D-D390-E836-C0178037C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331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45A296-510E-A8FC-757F-4109A7DC5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8548546-515C-9054-A14F-B6EC8A469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B47586-9168-29F6-8430-745D55B0E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488983-EC4E-20FF-570F-BF60D5052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8EB700-54FA-BBEA-C228-DC67D0BFD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3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BA6012-13CF-727D-7D5E-740DCAF30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E630493-BCC2-7711-6A42-02FF13D47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7C179A-E494-EEBF-E32F-3C2D93B5C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A2B8B93-5B2A-DA66-ABC5-7AB989028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C040D9-44CD-B5DE-DA37-68CB388AF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9331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21BB74-42D1-F0D8-E57A-3D6A83F1A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123049F-2739-1A34-3C1F-F4E5111D4F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AD1E1EC-D10C-DA99-F838-CCFF7F3CD2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0AC478-08F3-B64A-C8C2-766F14175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04DB5B8-BA05-8EDE-5EC8-5F9F36539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BB5D0F4-B44B-C55C-C4AB-84BA0D961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723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092B069-9045-DF17-1D28-CC8AE818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7DA21F1-E97F-5EB6-A05B-5B46B0BCD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83799E7-3DAF-B6FD-21E8-C62000E36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85C0D56-32E8-940C-02C6-EB52693BD4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9ED01E-3AD7-3CA8-2321-39A35D5224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09C12ED-3310-4C86-ACBB-92B908856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1808EAD-6CA7-D19C-7077-4B6B74AAA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02264C0-1C2C-83BB-598C-AA55B8A6B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21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0EFD6A-FA7B-5FF8-4631-50EBFF88B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AB0A82-4F37-911D-1A19-2D3D2CDA4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EC5240A-ADB9-1429-4EC4-0056EAEBA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B081887-6456-4811-D0B7-67C9BE5B6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531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67F8209-49A4-12B4-05B2-5565D394E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8A5E687-3540-08D1-0C8E-3228D72EB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2A50E76-8EF8-3202-6E1B-F6C8D53ED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45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E023F3-C25F-186A-B42F-88AAAE607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65332A5-6BC3-5599-75C2-4A31743B8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FBE1D84-2157-6291-BE23-DE759171AB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626481A-4ABC-1BB2-744E-D2700D862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C269649-B281-17BD-A1F8-21B2C5DC4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565B9DA-683A-B443-EE0D-7CBDC9D33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6533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9B2668-A7D7-2669-3D54-0841C28FF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1094CC4-F028-3C55-5FAF-8AA29E5BD0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9E4B185-DA36-85FA-D5C8-65FB3C02E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29B2E1-10A0-838F-0909-78946E298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26106DE-CB41-A65B-4B5A-15549E9D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7580064-8B16-11EC-FA39-DE2F1A49A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0566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7DC68B4-156E-D39E-0BA6-24132FF4F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6D82DA2-873D-4D09-6D6E-7DC607123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CA38D7-A6A8-F9A4-7740-055276305A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E754F4-6CF3-4F86-B590-43C0878C0405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2A667F-6AC8-DF46-4957-6B8FD598F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A8E90D9-C0A3-2346-0BFC-1E087E8ADC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DFAA59-DCB5-4489-BE5B-697CC5EC0B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853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142780" y="3730538"/>
            <a:ext cx="6254925" cy="6254925"/>
          </a:xfrm>
          <a:custGeom>
            <a:avLst/>
            <a:gdLst/>
            <a:ahLst/>
            <a:cxnLst/>
            <a:rect l="l" t="t" r="r" b="b"/>
            <a:pathLst>
              <a:path w="9382388" h="9382388">
                <a:moveTo>
                  <a:pt x="0" y="0"/>
                </a:moveTo>
                <a:lnTo>
                  <a:pt x="9382388" y="0"/>
                </a:lnTo>
                <a:lnTo>
                  <a:pt x="9382388" y="9382388"/>
                </a:lnTo>
                <a:lnTo>
                  <a:pt x="0" y="93823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sz="1200"/>
          </a:p>
        </p:txBody>
      </p:sp>
      <p:sp>
        <p:nvSpPr>
          <p:cNvPr id="3" name="Freeform 3"/>
          <p:cNvSpPr/>
          <p:nvPr/>
        </p:nvSpPr>
        <p:spPr>
          <a:xfrm>
            <a:off x="9732737" y="2645784"/>
            <a:ext cx="1853325" cy="1853325"/>
          </a:xfrm>
          <a:custGeom>
            <a:avLst/>
            <a:gdLst/>
            <a:ahLst/>
            <a:cxnLst/>
            <a:rect l="l" t="t" r="r" b="b"/>
            <a:pathLst>
              <a:path w="2779988" h="2779988">
                <a:moveTo>
                  <a:pt x="0" y="0"/>
                </a:moveTo>
                <a:lnTo>
                  <a:pt x="2779988" y="0"/>
                </a:lnTo>
                <a:lnTo>
                  <a:pt x="2779988" y="2779988"/>
                </a:lnTo>
                <a:lnTo>
                  <a:pt x="0" y="27799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sz="1200"/>
          </a:p>
        </p:txBody>
      </p:sp>
      <p:sp>
        <p:nvSpPr>
          <p:cNvPr id="4" name="Freeform 4"/>
          <p:cNvSpPr/>
          <p:nvPr/>
        </p:nvSpPr>
        <p:spPr>
          <a:xfrm>
            <a:off x="-2414679" y="-3509215"/>
            <a:ext cx="5324690" cy="5324690"/>
          </a:xfrm>
          <a:custGeom>
            <a:avLst/>
            <a:gdLst/>
            <a:ahLst/>
            <a:cxnLst/>
            <a:rect l="l" t="t" r="r" b="b"/>
            <a:pathLst>
              <a:path w="7987035" h="7987035">
                <a:moveTo>
                  <a:pt x="0" y="0"/>
                </a:moveTo>
                <a:lnTo>
                  <a:pt x="7987035" y="0"/>
                </a:lnTo>
                <a:lnTo>
                  <a:pt x="7987035" y="7987035"/>
                </a:lnTo>
                <a:lnTo>
                  <a:pt x="0" y="79870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sz="1200"/>
          </a:p>
        </p:txBody>
      </p:sp>
      <p:sp>
        <p:nvSpPr>
          <p:cNvPr id="6" name="TextBox 6"/>
          <p:cNvSpPr txBox="1"/>
          <p:nvPr/>
        </p:nvSpPr>
        <p:spPr>
          <a:xfrm>
            <a:off x="2676682" y="2963781"/>
            <a:ext cx="7056055" cy="7947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ja-JP" altLang="en-US" sz="5400" b="1" spc="407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 Bold"/>
                <a:sym typeface="Source Han Sans JP Bold"/>
              </a:rPr>
              <a:t>事故報告について</a:t>
            </a:r>
            <a:endParaRPr lang="en-US" sz="5400" b="1" spc="407" dirty="0">
              <a:solidFill>
                <a:srgbClr val="3D3D3D"/>
              </a:solidFill>
              <a:latin typeface="Source Han Sans JP Bold" panose="020B0600070205080204" charset="-128"/>
              <a:ea typeface="Source Han Sans JP Bold" panose="020B0600070205080204" charset="-128"/>
              <a:cs typeface="Source Han Sans JP Bold"/>
              <a:sym typeface="Source Han Sans JP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26943" y="2226237"/>
            <a:ext cx="7056055" cy="413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399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　令和８年度　集団指導</a:t>
            </a:r>
            <a:endParaRPr lang="en-US" sz="2399" dirty="0">
              <a:solidFill>
                <a:srgbClr val="3D3D3D"/>
              </a:solidFill>
              <a:latin typeface="Source Han Sans JP Bold" panose="020B0600070205080204" charset="-128"/>
              <a:ea typeface="Source Han Sans JP Bold" panose="020B0600070205080204" charset="-128"/>
              <a:cs typeface="Source Han Sans JP"/>
              <a:sym typeface="Source Han Sans JP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17878" y="5727024"/>
            <a:ext cx="5410200" cy="26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ja-JP" altLang="en-US" b="1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福井市障がい福祉課</a:t>
            </a:r>
            <a:endParaRPr lang="en-US" b="1" dirty="0">
              <a:solidFill>
                <a:srgbClr val="3D3D3D"/>
              </a:solidFill>
              <a:latin typeface="Source Han Sans JP Bold" panose="020B0600070205080204" charset="-128"/>
              <a:ea typeface="Source Han Sans JP Bold" panose="020B0600070205080204" charset="-128"/>
              <a:cs typeface="Source Han Sans JP"/>
              <a:sym typeface="Source Han Sans JP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429306" y="5265866"/>
            <a:ext cx="5410200" cy="2759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ja-JP" altLang="en-US" b="1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令和８</a:t>
            </a:r>
            <a:r>
              <a:rPr lang="en-US" b="1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年</a:t>
            </a:r>
            <a:r>
              <a:rPr lang="ja-JP" altLang="en-US" b="1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６</a:t>
            </a:r>
            <a:r>
              <a:rPr lang="en-US" b="1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月</a:t>
            </a:r>
            <a:r>
              <a:rPr lang="ja-JP" altLang="en-US" b="1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２６</a:t>
            </a:r>
            <a:r>
              <a:rPr lang="en-US" b="1" dirty="0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日</a:t>
            </a:r>
            <a:r>
              <a:rPr lang="ja-JP" altLang="en-US" b="1">
                <a:solidFill>
                  <a:srgbClr val="3D3D3D"/>
                </a:solidFill>
                <a:latin typeface="Source Han Sans JP Bold" panose="020B0600070205080204" charset="-128"/>
                <a:ea typeface="Source Han Sans JP Bold" panose="020B0600070205080204" charset="-128"/>
                <a:cs typeface="Source Han Sans JP"/>
                <a:sym typeface="Source Han Sans JP"/>
              </a:rPr>
              <a:t>、３０日</a:t>
            </a:r>
            <a:endParaRPr lang="en-US" b="1" dirty="0">
              <a:solidFill>
                <a:srgbClr val="3D3D3D"/>
              </a:solidFill>
              <a:latin typeface="Source Han Sans JP Bold" panose="020B0600070205080204" charset="-128"/>
              <a:ea typeface="Source Han Sans JP Bold" panose="020B0600070205080204" charset="-128"/>
              <a:cs typeface="Source Han Sans JP"/>
              <a:sym typeface="Source Han Sans JP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07FCA-3A82-3AF2-85F0-0270DB6DE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0822B92-1C2E-2C4C-87DB-E2EDC7CABDF0}"/>
              </a:ext>
            </a:extLst>
          </p:cNvPr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EFE96C49-B8E1-D4B4-9CC7-DCDD05D766E5}"/>
              </a:ext>
            </a:extLst>
          </p:cNvPr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D05ADA50-FC0A-261D-3B72-B57CFF0D8D17}"/>
                </a:ext>
              </a:extLst>
            </p:cNvPr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63D3C8A-C792-FA3D-0221-0C9F465C5DCF}"/>
                </a:ext>
              </a:extLst>
            </p:cNvPr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9BBF610D-086A-39D5-93FE-AB66BED1713B}"/>
              </a:ext>
            </a:extLst>
          </p:cNvPr>
          <p:cNvSpPr txBox="1"/>
          <p:nvPr/>
        </p:nvSpPr>
        <p:spPr>
          <a:xfrm>
            <a:off x="582930" y="1524222"/>
            <a:ext cx="9612630" cy="8630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事故がいつ、どこで、だれが、なぜ、どのように発生したかをまとめたもの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3F7F90A7-E5EA-6F97-CD82-3470D4749C3C}"/>
              </a:ext>
            </a:extLst>
          </p:cNvPr>
          <p:cNvSpPr txBox="1"/>
          <p:nvPr/>
        </p:nvSpPr>
        <p:spPr>
          <a:xfrm>
            <a:off x="582930" y="394769"/>
            <a:ext cx="7675344" cy="561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事故報告書とは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F78C1D72-92C7-C5F1-AA8C-B339833D71C3}"/>
              </a:ext>
            </a:extLst>
          </p:cNvPr>
          <p:cNvSpPr txBox="1"/>
          <p:nvPr/>
        </p:nvSpPr>
        <p:spPr>
          <a:xfrm>
            <a:off x="1014638" y="3836945"/>
            <a:ext cx="10175875" cy="23134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事故の客観的な記録を作成することで</a:t>
            </a:r>
            <a:endParaRPr lang="en-US" altLang="ja-JP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　・将来的な事故防止に向けた対策が可能</a:t>
            </a:r>
            <a:endParaRPr lang="en-US" altLang="ja-JP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　・一人一人がリスクを認識し安全意識が高まる</a:t>
            </a:r>
            <a:endParaRPr lang="en-US" altLang="ja-JP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　・適切な対応がとられたかの記録になる</a:t>
            </a:r>
            <a:endParaRPr lang="en-US" altLang="ja-JP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4" name="矢印: 下 13">
            <a:extLst>
              <a:ext uri="{FF2B5EF4-FFF2-40B4-BE49-F238E27FC236}">
                <a16:creationId xmlns:a16="http://schemas.microsoft.com/office/drawing/2014/main" id="{D2B46E37-00CE-22CC-E6FE-00A2FB029CF4}"/>
              </a:ext>
            </a:extLst>
          </p:cNvPr>
          <p:cNvSpPr/>
          <p:nvPr/>
        </p:nvSpPr>
        <p:spPr>
          <a:xfrm>
            <a:off x="4940754" y="2700335"/>
            <a:ext cx="1188720" cy="554353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542196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/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/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82930" y="1524222"/>
            <a:ext cx="9612630" cy="427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利用者に事故等が発生した場合、報告書の提出が必要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63345" y="2346233"/>
            <a:ext cx="8051800" cy="39673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報告すべき事故等</a:t>
            </a:r>
            <a:endParaRPr lang="en-US" altLang="ja-JP" sz="28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960"/>
              </a:lnSpc>
            </a:pPr>
            <a:endParaRPr lang="en-US" altLang="ja-JP" sz="1867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>
              <a:lnSpc>
                <a:spcPct val="150000"/>
              </a:lnSpc>
            </a:pPr>
            <a:r>
              <a:rPr lang="ja-JP" altLang="en-US" sz="2000" dirty="0">
                <a:latin typeface="Source Han Sans JP"/>
                <a:ea typeface="Source Han Sans JP"/>
                <a:cs typeface="Source Han Sans JP"/>
                <a:sym typeface="Source Han Sans JP"/>
              </a:rPr>
              <a:t>　（１）サービス提供時の利用者の怪我、死亡又は自殺未遂</a:t>
            </a:r>
          </a:p>
          <a:p>
            <a:pPr algn="l">
              <a:lnSpc>
                <a:spcPct val="150000"/>
              </a:lnSpc>
            </a:pPr>
            <a:r>
              <a:rPr lang="ja-JP" altLang="en-US" sz="2000" dirty="0">
                <a:latin typeface="Source Han Sans JP"/>
                <a:ea typeface="Source Han Sans JP"/>
                <a:cs typeface="Source Han Sans JP"/>
                <a:sym typeface="Source Han Sans JP"/>
              </a:rPr>
              <a:t>　（２）利用者の無断外出による行方不明</a:t>
            </a:r>
          </a:p>
          <a:p>
            <a:pPr algn="l">
              <a:lnSpc>
                <a:spcPct val="150000"/>
              </a:lnSpc>
            </a:pPr>
            <a:r>
              <a:rPr lang="ja-JP" altLang="en-US" sz="2000" dirty="0">
                <a:latin typeface="Source Han Sans JP"/>
                <a:ea typeface="Source Han Sans JP"/>
                <a:cs typeface="Source Han Sans JP"/>
                <a:sym typeface="Source Han Sans JP"/>
              </a:rPr>
              <a:t>　（３）食中毒又は感染症の発生</a:t>
            </a:r>
          </a:p>
          <a:p>
            <a:pPr algn="l">
              <a:lnSpc>
                <a:spcPct val="150000"/>
              </a:lnSpc>
            </a:pPr>
            <a:r>
              <a:rPr lang="ja-JP" altLang="en-US" sz="2000" dirty="0">
                <a:latin typeface="Source Han Sans JP"/>
                <a:ea typeface="Source Han Sans JP"/>
                <a:cs typeface="Source Han Sans JP"/>
                <a:sym typeface="Source Han Sans JP"/>
              </a:rPr>
              <a:t>　（４）職員の法令違反、不祥事等の発生</a:t>
            </a:r>
          </a:p>
          <a:p>
            <a:pPr algn="l">
              <a:lnSpc>
                <a:spcPct val="150000"/>
              </a:lnSpc>
            </a:pPr>
            <a:r>
              <a:rPr lang="ja-JP" altLang="en-US" sz="2000" dirty="0">
                <a:latin typeface="Source Han Sans JP"/>
                <a:ea typeface="Source Han Sans JP"/>
                <a:cs typeface="Source Han Sans JP"/>
                <a:sym typeface="Source Han Sans JP"/>
              </a:rPr>
              <a:t>　（５）警察が関与する事案や事件</a:t>
            </a:r>
          </a:p>
          <a:p>
            <a:pPr algn="l">
              <a:lnSpc>
                <a:spcPct val="150000"/>
              </a:lnSpc>
            </a:pPr>
            <a:r>
              <a:rPr lang="ja-JP" altLang="en-US" sz="2000" dirty="0">
                <a:latin typeface="Source Han Sans JP"/>
                <a:ea typeface="Source Han Sans JP"/>
                <a:cs typeface="Source Han Sans JP"/>
                <a:sym typeface="Source Han Sans JP"/>
              </a:rPr>
              <a:t>　（６）災害被害（人的災害に限る。）の発生</a:t>
            </a:r>
          </a:p>
          <a:p>
            <a:pPr algn="l">
              <a:lnSpc>
                <a:spcPct val="150000"/>
              </a:lnSpc>
            </a:pPr>
            <a:r>
              <a:rPr lang="ja-JP" altLang="en-US" sz="2000" dirty="0">
                <a:latin typeface="Source Han Sans JP"/>
                <a:ea typeface="Source Han Sans JP"/>
                <a:cs typeface="Source Han Sans JP"/>
                <a:sym typeface="Source Han Sans JP"/>
              </a:rPr>
              <a:t>　（７）その他事業者等の長が必要と認めたもの</a:t>
            </a:r>
          </a:p>
          <a:p>
            <a:pPr>
              <a:lnSpc>
                <a:spcPts val="1960"/>
              </a:lnSpc>
            </a:pPr>
            <a:endParaRPr lang="en-US" sz="1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82930" y="394769"/>
            <a:ext cx="7675344" cy="532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報告書の提出が必要な事故について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C64A3-0085-03C3-6253-4BFCBA128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ABBFC31F-7330-E5EB-61D0-2960CD4CE76B}"/>
              </a:ext>
            </a:extLst>
          </p:cNvPr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7CAE278-2514-7080-D86B-41FA28FCF7E1}"/>
              </a:ext>
            </a:extLst>
          </p:cNvPr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BD37E60-88D9-110A-BD60-CB395C9C00B1}"/>
                </a:ext>
              </a:extLst>
            </p:cNvPr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2F85587-0572-D807-69DB-9B47EA6F9FE6}"/>
                </a:ext>
              </a:extLst>
            </p:cNvPr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C8FD91BF-A59D-05C3-2BA8-3FC6A2892570}"/>
              </a:ext>
            </a:extLst>
          </p:cNvPr>
          <p:cNvSpPr txBox="1"/>
          <p:nvPr/>
        </p:nvSpPr>
        <p:spPr>
          <a:xfrm>
            <a:off x="582930" y="1518708"/>
            <a:ext cx="10865600" cy="427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利用者に事故等が発生した場合、</a:t>
            </a:r>
            <a:r>
              <a:rPr lang="ja-JP" altLang="en-US" sz="2800" b="1" dirty="0">
                <a:solidFill>
                  <a:srgbClr val="FF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速やかな報告 </a:t>
            </a: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が必要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385271FF-246C-7F95-74FF-5929EE9E8D50}"/>
              </a:ext>
            </a:extLst>
          </p:cNvPr>
          <p:cNvSpPr txBox="1"/>
          <p:nvPr/>
        </p:nvSpPr>
        <p:spPr>
          <a:xfrm>
            <a:off x="1450539" y="2369495"/>
            <a:ext cx="10457927" cy="44422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報告の手順</a:t>
            </a:r>
            <a:endParaRPr lang="en-US" altLang="ja-JP" sz="28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endParaRPr lang="en-US" altLang="ja-JP" sz="12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（１）第一報</a:t>
            </a:r>
            <a:endParaRPr lang="en-US" altLang="ja-JP" sz="28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</a:t>
            </a:r>
            <a:r>
              <a:rPr lang="ja-JP" altLang="en-US" sz="2400" dirty="0">
                <a:solidFill>
                  <a:srgbClr val="FF0000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初期対応</a:t>
            </a:r>
            <a:r>
              <a:rPr lang="ja-JP" altLang="en-US" sz="2400" dirty="0">
                <a:latin typeface="Source Han Sans JP"/>
                <a:ea typeface="Source Han Sans JP"/>
                <a:cs typeface="Source Han Sans JP"/>
                <a:sym typeface="Source Han Sans JP"/>
              </a:rPr>
              <a:t>後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、原則　</a:t>
            </a:r>
            <a:r>
              <a:rPr lang="ja-JP" altLang="en-US" sz="2400" dirty="0">
                <a:solidFill>
                  <a:srgbClr val="FF0000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２４時間以内</a:t>
            </a:r>
            <a:endParaRPr lang="en-US" altLang="ja-JP" sz="2400" dirty="0">
              <a:solidFill>
                <a:srgbClr val="FF0000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</a:t>
            </a:r>
            <a:r>
              <a:rPr lang="ja-JP" altLang="en-US" sz="2400" dirty="0">
                <a:solidFill>
                  <a:srgbClr val="FF0000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本市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及び　</a:t>
            </a:r>
            <a:r>
              <a:rPr lang="ja-JP" altLang="en-US" sz="2400" dirty="0">
                <a:solidFill>
                  <a:srgbClr val="FF0000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利用者の支給決定市町　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に　電話連絡</a:t>
            </a:r>
            <a:endParaRPr lang="en-US" altLang="ja-JP" sz="2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</a:t>
            </a:r>
            <a:endParaRPr lang="en-US" altLang="ja-JP" sz="2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</a:t>
            </a:r>
            <a:r>
              <a:rPr lang="en-US" altLang="ja-JP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 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初期対応・・・安全確認　及び　安全確保</a:t>
            </a:r>
            <a:endParaRPr lang="en-US" altLang="ja-JP" sz="2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　　 　　　　　警察等への通報</a:t>
            </a:r>
            <a:endParaRPr lang="en-US" altLang="ja-JP" sz="2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　　　 　　　　家族への連絡　　　　　　　など</a:t>
            </a:r>
            <a:endParaRPr lang="en-US" altLang="ja-JP" sz="2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12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</a:t>
            </a:r>
            <a:endParaRPr lang="en-US" altLang="ja-JP" sz="12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 </a:t>
            </a:r>
            <a:r>
              <a:rPr lang="en-US" altLang="ja-JP" sz="2000" dirty="0">
                <a:solidFill>
                  <a:schemeClr val="tx2">
                    <a:lumMod val="50000"/>
                    <a:lumOff val="50000"/>
                  </a:schemeClr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※ </a:t>
            </a:r>
            <a:r>
              <a:rPr lang="ja-JP" altLang="en-US" sz="2000" dirty="0">
                <a:solidFill>
                  <a:schemeClr val="tx2">
                    <a:lumMod val="50000"/>
                    <a:lumOff val="50000"/>
                  </a:schemeClr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感染症等発生時には、保健所に報告が必要な場合があります。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　　　　</a:t>
            </a:r>
            <a:endParaRPr lang="en-US" altLang="ja-JP" sz="2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12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</a:t>
            </a:r>
          </a:p>
          <a:p>
            <a:pPr algn="l"/>
            <a:r>
              <a:rPr lang="ja-JP" altLang="en-US" sz="12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</a:t>
            </a:r>
          </a:p>
          <a:p>
            <a:pPr algn="l"/>
            <a:endParaRPr lang="en-US" sz="1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7F2064D2-DB0F-1C1C-8C80-188DC17660C4}"/>
              </a:ext>
            </a:extLst>
          </p:cNvPr>
          <p:cNvSpPr txBox="1"/>
          <p:nvPr/>
        </p:nvSpPr>
        <p:spPr>
          <a:xfrm>
            <a:off x="582930" y="394769"/>
            <a:ext cx="7675344" cy="561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報告の手順について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412353188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1C4C7-8756-344F-DBB4-830A176EC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E331558-E98D-2F58-D2A6-FAC28EE96330}"/>
              </a:ext>
            </a:extLst>
          </p:cNvPr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52C0D1C2-C508-F270-54B9-1096B6E5B034}"/>
              </a:ext>
            </a:extLst>
          </p:cNvPr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1B7674E-69A1-50FB-DCC2-1D5EF3F624C8}"/>
                </a:ext>
              </a:extLst>
            </p:cNvPr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1C214EE-65EE-0BBA-19AB-6B1B96D9B94D}"/>
                </a:ext>
              </a:extLst>
            </p:cNvPr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157ABC34-55A5-37BA-EBD1-E0AE81161749}"/>
              </a:ext>
            </a:extLst>
          </p:cNvPr>
          <p:cNvSpPr txBox="1"/>
          <p:nvPr/>
        </p:nvSpPr>
        <p:spPr>
          <a:xfrm>
            <a:off x="582930" y="1518708"/>
            <a:ext cx="10865600" cy="427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利用者に事故等が発生した場合、</a:t>
            </a:r>
            <a:r>
              <a:rPr lang="ja-JP" altLang="en-US" sz="2800" b="1" dirty="0">
                <a:solidFill>
                  <a:srgbClr val="FF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速やかな報告 </a:t>
            </a: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が必要です。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843F9A8C-6E43-2AA7-AB94-273E2806CEBE}"/>
              </a:ext>
            </a:extLst>
          </p:cNvPr>
          <p:cNvSpPr txBox="1"/>
          <p:nvPr/>
        </p:nvSpPr>
        <p:spPr>
          <a:xfrm>
            <a:off x="1450539" y="2369495"/>
            <a:ext cx="10457927" cy="34881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報告の手順</a:t>
            </a:r>
            <a:endParaRPr lang="en-US" altLang="ja-JP" sz="28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endParaRPr lang="en-US" altLang="ja-JP" sz="12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（２）事故等の対応報告</a:t>
            </a:r>
            <a:endParaRPr lang="en-US" altLang="ja-JP" sz="28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r>
              <a:rPr lang="ja-JP" altLang="en-US" sz="28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　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一定の対応後、</a:t>
            </a:r>
            <a:r>
              <a:rPr lang="ja-JP" altLang="en-US" sz="2400" dirty="0">
                <a:solidFill>
                  <a:srgbClr val="FF0000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速やかな報告</a:t>
            </a:r>
            <a:r>
              <a:rPr lang="ja-JP" altLang="en-US" sz="2400" dirty="0">
                <a:latin typeface="Source Han Sans JP"/>
                <a:ea typeface="Source Han Sans JP"/>
                <a:cs typeface="Source Han Sans JP"/>
                <a:sym typeface="Source Han Sans JP"/>
              </a:rPr>
              <a:t>書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（中間）の提出</a:t>
            </a:r>
            <a:endParaRPr lang="en-US" altLang="ja-JP" sz="28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r>
              <a:rPr lang="ja-JP" altLang="en-US" sz="1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（３）事故等終結後の報告</a:t>
            </a:r>
            <a:endParaRPr lang="en-US" altLang="ja-JP" sz="28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r>
              <a:rPr lang="ja-JP" altLang="en-US" sz="28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　</a:t>
            </a:r>
            <a:r>
              <a:rPr lang="ja-JP" altLang="en-US" sz="2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対応終結後、改めて報告書（確定）の提出　　　　　　　　　　</a:t>
            </a:r>
            <a:endParaRPr lang="en-US" altLang="ja-JP" sz="2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12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</a:t>
            </a:r>
          </a:p>
          <a:p>
            <a:pPr algn="l"/>
            <a:r>
              <a:rPr lang="ja-JP" altLang="en-US" sz="12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</a:t>
            </a:r>
          </a:p>
          <a:p>
            <a:pPr algn="l"/>
            <a:endParaRPr lang="en-US" sz="1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6E5C1A2B-6438-2849-460A-53D2638964E3}"/>
              </a:ext>
            </a:extLst>
          </p:cNvPr>
          <p:cNvSpPr txBox="1"/>
          <p:nvPr/>
        </p:nvSpPr>
        <p:spPr>
          <a:xfrm>
            <a:off x="582930" y="394769"/>
            <a:ext cx="7675344" cy="561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報告の手順について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347931010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72A59-063B-5374-241F-23D66EEE7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5B81C0E3-D703-8A48-EF9E-87CB21F856A9}"/>
              </a:ext>
            </a:extLst>
          </p:cNvPr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E7F2827D-3547-AFBF-401D-02111B4F1FBD}"/>
              </a:ext>
            </a:extLst>
          </p:cNvPr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27D3DBC-DC8B-413E-ED7A-99C583FCF255}"/>
                </a:ext>
              </a:extLst>
            </p:cNvPr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602963D-D366-7098-7599-FDF6E2D648F4}"/>
                </a:ext>
              </a:extLst>
            </p:cNvPr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30A7E588-8BCD-2A3C-6724-EF5EFF215D20}"/>
              </a:ext>
            </a:extLst>
          </p:cNvPr>
          <p:cNvSpPr txBox="1"/>
          <p:nvPr/>
        </p:nvSpPr>
        <p:spPr>
          <a:xfrm>
            <a:off x="582930" y="1518708"/>
            <a:ext cx="10865600" cy="427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事故の報告だけでなく、今後の対応が重要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0013E990-C2A7-2587-2101-5714E0B0E987}"/>
              </a:ext>
            </a:extLst>
          </p:cNvPr>
          <p:cNvSpPr txBox="1"/>
          <p:nvPr/>
        </p:nvSpPr>
        <p:spPr>
          <a:xfrm>
            <a:off x="582930" y="394769"/>
            <a:ext cx="7675344" cy="561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事故後の対応について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85126983-6C57-AF99-60F0-408C7090C271}"/>
              </a:ext>
            </a:extLst>
          </p:cNvPr>
          <p:cNvSpPr txBox="1"/>
          <p:nvPr/>
        </p:nvSpPr>
        <p:spPr>
          <a:xfrm>
            <a:off x="1786254" y="2812870"/>
            <a:ext cx="10865600" cy="1232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・事故の再発防止に向けた検討 及び 取り組み</a:t>
            </a:r>
            <a:endParaRPr lang="en-US" altLang="ja-JP" sz="2800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・事業所内での周知徹底</a:t>
            </a:r>
            <a:endParaRPr lang="en-US" sz="2800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89EA50F2-881B-162B-B37E-98212C7D113D}"/>
              </a:ext>
            </a:extLst>
          </p:cNvPr>
          <p:cNvSpPr txBox="1"/>
          <p:nvPr/>
        </p:nvSpPr>
        <p:spPr>
          <a:xfrm>
            <a:off x="1042867" y="4690953"/>
            <a:ext cx="10405663" cy="4413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3200" b="1" u="sng" dirty="0">
                <a:solidFill>
                  <a:srgbClr val="FF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適切な対応を取ること　＝　利用者・事業所双方のため</a:t>
            </a:r>
            <a:endParaRPr lang="en-US" sz="3200" b="1" u="sng" dirty="0">
              <a:solidFill>
                <a:srgbClr val="FF0000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A5B1F94C-2349-1929-43EA-F2CE37809E00}"/>
              </a:ext>
            </a:extLst>
          </p:cNvPr>
          <p:cNvSpPr txBox="1"/>
          <p:nvPr/>
        </p:nvSpPr>
        <p:spPr>
          <a:xfrm>
            <a:off x="1421130" y="2226072"/>
            <a:ext cx="10865600" cy="427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今後の対応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60909018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7D1F8-40A0-A1DD-B73E-C8EC68E7F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37F31CF-A893-6227-040A-065733AEAE48}"/>
              </a:ext>
            </a:extLst>
          </p:cNvPr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EE5D225-2A32-67AF-E1F7-7D75FF626827}"/>
              </a:ext>
            </a:extLst>
          </p:cNvPr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7061903-F485-677B-31EC-5B0507957D33}"/>
                </a:ext>
              </a:extLst>
            </p:cNvPr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854EA20-FE4C-ABC8-4715-FA1FD9104CB1}"/>
                </a:ext>
              </a:extLst>
            </p:cNvPr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62F0E88C-9576-9E06-7392-424C344BAB71}"/>
              </a:ext>
            </a:extLst>
          </p:cNvPr>
          <p:cNvSpPr txBox="1"/>
          <p:nvPr/>
        </p:nvSpPr>
        <p:spPr>
          <a:xfrm>
            <a:off x="571500" y="1517510"/>
            <a:ext cx="9401981" cy="427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直近１年間の事故の状況は、下記のとおり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5F953132-5EAB-9BFB-15DA-1322A899F94D}"/>
              </a:ext>
            </a:extLst>
          </p:cNvPr>
          <p:cNvSpPr txBox="1"/>
          <p:nvPr/>
        </p:nvSpPr>
        <p:spPr>
          <a:xfrm>
            <a:off x="1362435" y="2159000"/>
            <a:ext cx="10239015" cy="56604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ja-JP" altLang="en-US" sz="28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１．内容別</a:t>
            </a:r>
            <a:endParaRPr lang="en-US" altLang="ja-JP" sz="28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endParaRPr lang="en-US" altLang="ja-JP" sz="2133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8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２．事故の多いサービス</a:t>
            </a:r>
            <a:r>
              <a:rPr lang="ja-JP" altLang="en-US" sz="24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（１０件以上のもの）</a:t>
            </a:r>
            <a:endParaRPr lang="en-US" altLang="ja-JP" sz="24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4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   </a:t>
            </a:r>
            <a:r>
              <a:rPr lang="ja-JP" altLang="en-US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共同生活援助（３６件）、施設入所支援（３２件）、就労継続支援Ｂ型（１３件）、</a:t>
            </a:r>
            <a:endParaRPr lang="en-US" altLang="ja-JP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　   放課後等デイサービス（１０件）</a:t>
            </a:r>
            <a:endParaRPr lang="en-US" altLang="ja-JP" sz="24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960"/>
              </a:lnSpc>
            </a:pPr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960"/>
              </a:lnSpc>
            </a:pPr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960"/>
              </a:lnSpc>
            </a:pPr>
            <a:endParaRPr lang="en-US" altLang="ja-JP" sz="1867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>
              <a:lnSpc>
                <a:spcPct val="150000"/>
              </a:lnSpc>
            </a:pPr>
            <a:endParaRPr lang="ja-JP" altLang="en-US" sz="16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960"/>
              </a:lnSpc>
            </a:pPr>
            <a:endParaRPr lang="en-US" sz="1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67D4D288-3900-CF72-8E8A-05E5872D7DC2}"/>
              </a:ext>
            </a:extLst>
          </p:cNvPr>
          <p:cNvSpPr txBox="1"/>
          <p:nvPr/>
        </p:nvSpPr>
        <p:spPr>
          <a:xfrm>
            <a:off x="571500" y="387986"/>
            <a:ext cx="7675344" cy="561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事故の状況について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0CDED78C-40D4-0D49-827A-C344D1E5D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801169"/>
              </p:ext>
            </p:extLst>
          </p:nvPr>
        </p:nvGraphicFramePr>
        <p:xfrm>
          <a:off x="2506980" y="2727429"/>
          <a:ext cx="7772400" cy="24688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6654800">
                  <a:extLst>
                    <a:ext uri="{9D8B030D-6E8A-4147-A177-3AD203B41FA5}">
                      <a16:colId xmlns:a16="http://schemas.microsoft.com/office/drawing/2014/main" val="94442838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732436265"/>
                    </a:ext>
                  </a:extLst>
                </a:gridCol>
              </a:tblGrid>
              <a:tr h="24722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内容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件数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2107093521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（１）サービス提供時の利用者の怪我、</a:t>
                      </a:r>
                      <a:r>
                        <a:rPr kumimoji="1" lang="ja-JP" altLang="en-US" sz="1400" dirty="0">
                          <a:solidFill>
                            <a:srgbClr val="FF0000"/>
                          </a:solidFill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死亡又は自殺未遂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７９件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3124867272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（２）</a:t>
                      </a:r>
                      <a:r>
                        <a:rPr kumimoji="1" lang="ja-JP" altLang="en-US" sz="1400" dirty="0">
                          <a:solidFill>
                            <a:srgbClr val="FF0000"/>
                          </a:solidFill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利用者の無断外出による行方不明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　</a:t>
                      </a:r>
                      <a:r>
                        <a:rPr kumimoji="1" lang="ja-JP" altLang="en-US" sz="1400" dirty="0">
                          <a:solidFill>
                            <a:srgbClr val="FF0000"/>
                          </a:solidFill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５件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2672382221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（３）</a:t>
                      </a:r>
                      <a:r>
                        <a:rPr kumimoji="1" lang="ja-JP" altLang="en-US" sz="1400" dirty="0">
                          <a:solidFill>
                            <a:srgbClr val="FF0000"/>
                          </a:solidFill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食中毒又は感染症の発生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　</a:t>
                      </a:r>
                      <a:r>
                        <a:rPr kumimoji="1" lang="ja-JP" altLang="en-US" sz="1400" dirty="0">
                          <a:solidFill>
                            <a:srgbClr val="FF0000"/>
                          </a:solidFill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４件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1467440918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（４）職員の法令違反、不祥事等の発生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　２件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1497089086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（５）警察が関与する事案や事件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１６件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1515847214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（６）災害被害（人的災害に限る。）の発生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　０件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1305951645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（７）その他事業者等の長が必要と認めたもの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　　５件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355861623"/>
                  </a:ext>
                </a:extLst>
              </a:tr>
              <a:tr h="24722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合　計</a:t>
                      </a:r>
                    </a:p>
                  </a:txBody>
                  <a:tcPr marL="60960" marR="60960" marT="30480" marB="3048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latin typeface="Source Han Sans JP" panose="020B0600070205080204" charset="-128"/>
                          <a:ea typeface="Source Han Sans JP" panose="020B0600070205080204" charset="-128"/>
                        </a:rPr>
                        <a:t>１１１件</a:t>
                      </a:r>
                    </a:p>
                  </a:txBody>
                  <a:tcPr marL="60960" marR="60960" marT="30480" marB="30480"/>
                </a:tc>
                <a:extLst>
                  <a:ext uri="{0D108BD9-81ED-4DB2-BD59-A6C34878D82A}">
                    <a16:rowId xmlns:a16="http://schemas.microsoft.com/office/drawing/2014/main" val="4263168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45929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FC6CB-E2CB-1BE8-5EB3-18EB033CF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962C866-786C-303A-B3AC-204494FAF4DA}"/>
              </a:ext>
            </a:extLst>
          </p:cNvPr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F7AA56B-2F6D-9BA7-4CCD-CBFE3800F96A}"/>
              </a:ext>
            </a:extLst>
          </p:cNvPr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F1C7E47-0D39-EEB7-D0F6-49A804F26960}"/>
                </a:ext>
              </a:extLst>
            </p:cNvPr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510CDC1-886D-2B9D-E4AE-E50C8E321E75}"/>
                </a:ext>
              </a:extLst>
            </p:cNvPr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D39507EB-402A-95D5-0899-C4C599D1149D}"/>
              </a:ext>
            </a:extLst>
          </p:cNvPr>
          <p:cNvSpPr txBox="1"/>
          <p:nvPr/>
        </p:nvSpPr>
        <p:spPr>
          <a:xfrm>
            <a:off x="571500" y="1517510"/>
            <a:ext cx="9401981" cy="427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直近１年間の事故の状況は、下記のとおり</a:t>
            </a: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7FD21CD-36FC-C614-F855-2368618FDE65}"/>
              </a:ext>
            </a:extLst>
          </p:cNvPr>
          <p:cNvSpPr txBox="1"/>
          <p:nvPr/>
        </p:nvSpPr>
        <p:spPr>
          <a:xfrm>
            <a:off x="1362435" y="2159000"/>
            <a:ext cx="10239015" cy="11047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ja-JP" altLang="en-US" sz="28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３．過去の事例</a:t>
            </a:r>
            <a:endParaRPr lang="en-US" altLang="ja-JP" sz="28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/>
            <a:r>
              <a:rPr lang="ja-JP" altLang="en-US" sz="2800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　</a:t>
            </a:r>
            <a:endParaRPr lang="en-US" altLang="ja-JP" sz="2800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960"/>
              </a:lnSpc>
            </a:pPr>
            <a:r>
              <a:rPr lang="ja-JP" altLang="en-US" sz="1400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　</a:t>
            </a:r>
            <a:endParaRPr lang="en-US" sz="1400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4E85115-F594-3D0B-0127-1CC19271E7E8}"/>
              </a:ext>
            </a:extLst>
          </p:cNvPr>
          <p:cNvSpPr txBox="1"/>
          <p:nvPr/>
        </p:nvSpPr>
        <p:spPr>
          <a:xfrm>
            <a:off x="571500" y="387986"/>
            <a:ext cx="7675344" cy="561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事故の状況について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3BDC7D8-4961-494F-4D9A-21035E44B7A4}"/>
              </a:ext>
            </a:extLst>
          </p:cNvPr>
          <p:cNvSpPr txBox="1"/>
          <p:nvPr/>
        </p:nvSpPr>
        <p:spPr>
          <a:xfrm>
            <a:off x="2019747" y="2819515"/>
            <a:ext cx="9267089" cy="1721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400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施設で、外出した利用者が帰宅せず連絡とれなくなり、捜索したが行方が分からないまま数か月後、実家で死体で発見された。</a:t>
            </a:r>
            <a:endParaRPr lang="en-US" altLang="ja-JP" sz="2400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>
              <a:lnSpc>
                <a:spcPts val="3360"/>
              </a:lnSpc>
            </a:pPr>
            <a:r>
              <a:rPr lang="ja-JP" altLang="en-US" sz="2400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当時、警察への捜索願は速やかに提出されていたが、</a:t>
            </a:r>
            <a:r>
              <a:rPr lang="ja-JP" altLang="en-US" sz="2400" dirty="0">
                <a:solidFill>
                  <a:srgbClr val="FF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事故報告書が提出されていなかった。</a:t>
            </a:r>
            <a:endParaRPr lang="en-US" altLang="ja-JP" sz="2800" b="1" dirty="0">
              <a:solidFill>
                <a:srgbClr val="FF0000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450E9544-FE11-354A-5FC1-ABB42A59B1DE}"/>
              </a:ext>
            </a:extLst>
          </p:cNvPr>
          <p:cNvSpPr txBox="1"/>
          <p:nvPr/>
        </p:nvSpPr>
        <p:spPr>
          <a:xfrm>
            <a:off x="2019747" y="4720653"/>
            <a:ext cx="9401981" cy="427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どうすればよかったのか・・・？</a:t>
            </a:r>
            <a:endParaRPr lang="en-US" sz="2800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37CBDFE3-5925-5C63-5C54-3DDE836D6543}"/>
              </a:ext>
            </a:extLst>
          </p:cNvPr>
          <p:cNvSpPr txBox="1"/>
          <p:nvPr/>
        </p:nvSpPr>
        <p:spPr>
          <a:xfrm>
            <a:off x="2763953" y="5355579"/>
            <a:ext cx="9401981" cy="427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u="sng" dirty="0">
                <a:solidFill>
                  <a:srgbClr val="FF0000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⇒ 対応を検討するためには、事故報告書が必要。</a:t>
            </a:r>
            <a:endParaRPr lang="en-US" sz="2800" b="1" u="sng" dirty="0">
              <a:solidFill>
                <a:srgbClr val="FF0000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</p:spTree>
    <p:extLst>
      <p:ext uri="{BB962C8B-B14F-4D97-AF65-F5344CB8AC3E}">
        <p14:creationId xmlns:p14="http://schemas.microsoft.com/office/powerpoint/2010/main" val="321969103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9AA1F-9C5E-DF67-108C-8A1806B11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545217B-8D46-CE7D-7338-1304C312C60A}"/>
              </a:ext>
            </a:extLst>
          </p:cNvPr>
          <p:cNvSpPr/>
          <p:nvPr/>
        </p:nvSpPr>
        <p:spPr>
          <a:xfrm>
            <a:off x="-691675" y="1107129"/>
            <a:ext cx="9052819" cy="0"/>
          </a:xfrm>
          <a:prstGeom prst="line">
            <a:avLst/>
          </a:prstGeom>
          <a:ln w="38100" cap="flat">
            <a:solidFill>
              <a:srgbClr val="597C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 sz="120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38F107D8-2ECC-E906-6D1A-CE43CA184063}"/>
              </a:ext>
            </a:extLst>
          </p:cNvPr>
          <p:cNvGrpSpPr/>
          <p:nvPr/>
        </p:nvGrpSpPr>
        <p:grpSpPr>
          <a:xfrm>
            <a:off x="8361144" y="-2619588"/>
            <a:ext cx="3547323" cy="3881501"/>
            <a:chOff x="0" y="0"/>
            <a:chExt cx="7094645" cy="776300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00C20355-FED8-C193-F783-9CB2B6E0FE85}"/>
                </a:ext>
              </a:extLst>
            </p:cNvPr>
            <p:cNvSpPr/>
            <p:nvPr/>
          </p:nvSpPr>
          <p:spPr>
            <a:xfrm>
              <a:off x="5095448" y="5763805"/>
              <a:ext cx="1999197" cy="1999197"/>
            </a:xfrm>
            <a:custGeom>
              <a:avLst/>
              <a:gdLst/>
              <a:ahLst/>
              <a:cxnLst/>
              <a:rect l="l" t="t" r="r" b="b"/>
              <a:pathLst>
                <a:path w="1999197" h="1999197">
                  <a:moveTo>
                    <a:pt x="0" y="0"/>
                  </a:moveTo>
                  <a:lnTo>
                    <a:pt x="1999197" y="0"/>
                  </a:lnTo>
                  <a:lnTo>
                    <a:pt x="1999197" y="1999197"/>
                  </a:lnTo>
                  <a:lnTo>
                    <a:pt x="0" y="1999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2CB9C0D-2362-7CE1-FF79-9027F93BFDCF}"/>
                </a:ext>
              </a:extLst>
            </p:cNvPr>
            <p:cNvSpPr/>
            <p:nvPr/>
          </p:nvSpPr>
          <p:spPr>
            <a:xfrm>
              <a:off x="0" y="0"/>
              <a:ext cx="7094645" cy="7094645"/>
            </a:xfrm>
            <a:custGeom>
              <a:avLst/>
              <a:gdLst/>
              <a:ahLst/>
              <a:cxnLst/>
              <a:rect l="l" t="t" r="r" b="b"/>
              <a:pathLst>
                <a:path w="7094645" h="7094645">
                  <a:moveTo>
                    <a:pt x="0" y="0"/>
                  </a:moveTo>
                  <a:lnTo>
                    <a:pt x="7094645" y="0"/>
                  </a:lnTo>
                  <a:lnTo>
                    <a:pt x="7094645" y="7094645"/>
                  </a:lnTo>
                  <a:lnTo>
                    <a:pt x="0" y="7094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8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B3D31937-EC0F-303F-53E2-BFAD16E9433F}"/>
              </a:ext>
            </a:extLst>
          </p:cNvPr>
          <p:cNvSpPr txBox="1"/>
          <p:nvPr/>
        </p:nvSpPr>
        <p:spPr>
          <a:xfrm>
            <a:off x="571500" y="1453099"/>
            <a:ext cx="10337368" cy="8630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ja-JP" altLang="en-US" sz="28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報告書の様式については、市のホームページに掲載</a:t>
            </a:r>
            <a:endParaRPr lang="en-US" altLang="ja-JP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  <a:p>
            <a:pPr>
              <a:lnSpc>
                <a:spcPts val="3360"/>
              </a:lnSpc>
            </a:pPr>
            <a:endParaRPr lang="en-US" sz="28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826AEB6A-EFBD-CCA7-EBE5-061E5787D40E}"/>
              </a:ext>
            </a:extLst>
          </p:cNvPr>
          <p:cNvSpPr txBox="1"/>
          <p:nvPr/>
        </p:nvSpPr>
        <p:spPr>
          <a:xfrm>
            <a:off x="1405358" y="2485220"/>
            <a:ext cx="9701075" cy="10077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altLang="ja-JP" sz="2667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※</a:t>
            </a:r>
            <a:r>
              <a:rPr lang="ja-JP" altLang="en-US" sz="2667" b="1" dirty="0">
                <a:solidFill>
                  <a:srgbClr val="3D3D3D"/>
                </a:solidFill>
                <a:latin typeface="Source Han Sans JP"/>
                <a:ea typeface="Source Han Sans JP"/>
                <a:cs typeface="Source Han Sans JP"/>
                <a:sym typeface="Source Han Sans JP"/>
              </a:rPr>
              <a:t>ホームページアドレス</a:t>
            </a:r>
            <a:endParaRPr lang="en-US" altLang="ja-JP" sz="2667" b="1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>
              <a:lnSpc>
                <a:spcPts val="1960"/>
              </a:lnSpc>
            </a:pPr>
            <a:endParaRPr lang="en-US" altLang="ja-JP" sz="1867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  <a:p>
            <a:pPr algn="l">
              <a:lnSpc>
                <a:spcPct val="150000"/>
              </a:lnSpc>
            </a:pPr>
            <a:r>
              <a:rPr lang="ja-JP" altLang="en-US" sz="2400" dirty="0"/>
              <a:t>　</a:t>
            </a:r>
            <a:r>
              <a:rPr lang="en-US" altLang="ja-JP" sz="2400" dirty="0"/>
              <a:t>https://www.city.fukui.lg.jp/fukusi/sfkusi/jigyousya/p021562.html</a:t>
            </a:r>
            <a:endParaRPr lang="en-US" sz="1867" dirty="0">
              <a:solidFill>
                <a:srgbClr val="3D3D3D"/>
              </a:solidFill>
              <a:latin typeface="Source Han Sans JP"/>
              <a:ea typeface="Source Han Sans JP"/>
              <a:cs typeface="Source Han Sans JP"/>
              <a:sym typeface="Source Han Sans JP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D3FA6BA6-6D7E-29D3-EE5C-F284083400DA}"/>
              </a:ext>
            </a:extLst>
          </p:cNvPr>
          <p:cNvSpPr txBox="1"/>
          <p:nvPr/>
        </p:nvSpPr>
        <p:spPr>
          <a:xfrm>
            <a:off x="571500" y="394769"/>
            <a:ext cx="7675344" cy="532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ja-JP" altLang="en-US" sz="3600" b="1" dirty="0">
                <a:solidFill>
                  <a:srgbClr val="3D3D3D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報告書の様式等について</a:t>
            </a:r>
            <a:endParaRPr lang="en-US" altLang="ja-JP" sz="3600" b="1" dirty="0">
              <a:solidFill>
                <a:srgbClr val="3D3D3D"/>
              </a:solidFill>
              <a:latin typeface="Source Han Sans JP Bold"/>
              <a:ea typeface="Source Han Sans JP Bold"/>
              <a:cs typeface="Source Han Sans JP Bold"/>
              <a:sym typeface="Source Han Sans JP Bold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54264F94-BCF8-CE40-4262-5987610DC656}"/>
              </a:ext>
            </a:extLst>
          </p:cNvPr>
          <p:cNvSpPr>
            <a:spLocks noChangeAspect="1"/>
          </p:cNvSpPr>
          <p:nvPr/>
        </p:nvSpPr>
        <p:spPr>
          <a:xfrm>
            <a:off x="-883206" y="5633501"/>
            <a:ext cx="4717940" cy="4717940"/>
          </a:xfrm>
          <a:custGeom>
            <a:avLst/>
            <a:gdLst/>
            <a:ahLst/>
            <a:cxnLst/>
            <a:rect l="l" t="t" r="r" b="b"/>
            <a:pathLst>
              <a:path w="7094645" h="7094645">
                <a:moveTo>
                  <a:pt x="0" y="0"/>
                </a:moveTo>
                <a:lnTo>
                  <a:pt x="7094645" y="0"/>
                </a:lnTo>
                <a:lnTo>
                  <a:pt x="7094645" y="7094645"/>
                </a:lnTo>
                <a:lnTo>
                  <a:pt x="0" y="70946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72819518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731</Words>
  <Application>Microsoft Office PowerPoint</Application>
  <PresentationFormat>ワイド画面</PresentationFormat>
  <Paragraphs>101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Source Han Sans JP</vt:lpstr>
      <vt:lpstr>Source Han Sans JP Bold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竹内　一浩</dc:creator>
  <cp:lastModifiedBy>濱口　勇規</cp:lastModifiedBy>
  <cp:revision>18</cp:revision>
  <cp:lastPrinted>2025-12-11T04:02:29Z</cp:lastPrinted>
  <dcterms:created xsi:type="dcterms:W3CDTF">2025-12-09T10:59:22Z</dcterms:created>
  <dcterms:modified xsi:type="dcterms:W3CDTF">2026-05-17T23:39:09Z</dcterms:modified>
</cp:coreProperties>
</file>